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4" r:id="rId3"/>
    <p:sldId id="268" r:id="rId4"/>
    <p:sldId id="265" r:id="rId5"/>
    <p:sldId id="266" r:id="rId6"/>
    <p:sldId id="270" r:id="rId7"/>
    <p:sldId id="27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6DFFA-CCE0-488B-9B38-C2CA2AA27112}" type="datetimeFigureOut">
              <a:rPr lang="en-GB" smtClean="0"/>
              <a:t>19/08/2014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2CE3A-F90D-45F2-A9CB-ED5248BC42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49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928B-03F0-4001-A72E-D040281923E0}" type="datetimeFigureOut">
              <a:rPr lang="en-US" smtClean="0"/>
              <a:pPr/>
              <a:t>8/19/2014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2B4E-9473-4019-A5F6-C335F5FDE9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 formal letter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8434" name="Picture 2" descr="http://farm1.static.flickr.com/209/506743936_546481eb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564904"/>
            <a:ext cx="2924175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33670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GB" sz="2000" u="sng" dirty="0" smtClean="0">
                <a:solidFill>
                  <a:schemeClr val="tx2"/>
                </a:solidFill>
              </a:rPr>
              <a:t>Planning </a:t>
            </a:r>
            <a:r>
              <a:rPr lang="en-GB" sz="2000" dirty="0" smtClean="0">
                <a:solidFill>
                  <a:schemeClr val="tx2"/>
                </a:solidFill>
              </a:rPr>
              <a:t>- </a:t>
            </a:r>
            <a:r>
              <a:rPr lang="en-GB" sz="2000" dirty="0" smtClean="0"/>
              <a:t>Always </a:t>
            </a:r>
            <a:r>
              <a:rPr lang="en-GB" sz="2000" dirty="0"/>
              <a:t>spend a few minutes planning what you will </a:t>
            </a:r>
            <a:r>
              <a:rPr lang="en-GB" sz="2000" dirty="0" smtClean="0"/>
              <a:t>say and to whom – get your audience right! </a:t>
            </a:r>
          </a:p>
          <a:p>
            <a:pPr marL="457200" indent="-457200">
              <a:buAutoNum type="arabicPeriod"/>
            </a:pPr>
            <a:r>
              <a:rPr lang="en-GB" sz="2000" u="sng" dirty="0" smtClean="0">
                <a:solidFill>
                  <a:schemeClr val="tx2"/>
                </a:solidFill>
              </a:rPr>
              <a:t>Ordering</a:t>
            </a:r>
            <a:r>
              <a:rPr lang="en-GB" sz="2000" dirty="0" smtClean="0">
                <a:solidFill>
                  <a:schemeClr val="tx2"/>
                </a:solidFill>
              </a:rPr>
              <a:t> - </a:t>
            </a:r>
            <a:r>
              <a:rPr lang="en-GB" sz="2000" dirty="0" smtClean="0"/>
              <a:t>Organise </a:t>
            </a:r>
            <a:r>
              <a:rPr lang="en-GB" sz="2000" dirty="0"/>
              <a:t>the order in which you </a:t>
            </a:r>
            <a:r>
              <a:rPr lang="en-GB" sz="2000" dirty="0" smtClean="0"/>
              <a:t>present and structure </a:t>
            </a:r>
            <a:r>
              <a:rPr lang="en-GB" sz="2000" dirty="0"/>
              <a:t>your ideas </a:t>
            </a: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u="sng" dirty="0" smtClean="0">
                <a:solidFill>
                  <a:schemeClr val="tx2"/>
                </a:solidFill>
              </a:rPr>
              <a:t>Layout (on slide below)</a:t>
            </a:r>
            <a:r>
              <a:rPr lang="en-GB" sz="2000" dirty="0" smtClean="0">
                <a:solidFill>
                  <a:schemeClr val="tx2"/>
                </a:solidFill>
              </a:rPr>
              <a:t> -</a:t>
            </a:r>
            <a:r>
              <a:rPr lang="en-GB" sz="2000" dirty="0" smtClean="0"/>
              <a:t> Ensure </a:t>
            </a:r>
            <a:r>
              <a:rPr lang="en-GB" sz="2000" dirty="0"/>
              <a:t>you use the correct layout for a formal </a:t>
            </a:r>
            <a:r>
              <a:rPr lang="en-GB" sz="2000" dirty="0" smtClean="0"/>
              <a:t>letter </a:t>
            </a:r>
          </a:p>
          <a:p>
            <a:pPr marL="0" indent="0">
              <a:buNone/>
            </a:pPr>
            <a:endParaRPr lang="en-GB" sz="2000" dirty="0" smtClean="0"/>
          </a:p>
          <a:p>
            <a:pPr marL="457200" indent="-457200">
              <a:buAutoNum type="arabicPeriod" startAt="4"/>
            </a:pPr>
            <a:r>
              <a:rPr lang="en-GB" sz="2000" u="sng" dirty="0" smtClean="0">
                <a:solidFill>
                  <a:schemeClr val="tx2"/>
                </a:solidFill>
              </a:rPr>
              <a:t>Start</a:t>
            </a:r>
            <a:r>
              <a:rPr lang="en-GB" sz="2000" dirty="0" smtClean="0">
                <a:solidFill>
                  <a:schemeClr val="tx2"/>
                </a:solidFill>
              </a:rPr>
              <a:t>  </a:t>
            </a:r>
            <a:r>
              <a:rPr lang="en-GB" sz="2000" dirty="0" smtClean="0"/>
              <a:t>using </a:t>
            </a:r>
            <a:r>
              <a:rPr lang="en-GB" sz="2000" dirty="0"/>
              <a:t>the standard layout </a:t>
            </a:r>
            <a:r>
              <a:rPr lang="en-GB" sz="2000" dirty="0" smtClean="0"/>
              <a:t>and </a:t>
            </a:r>
            <a:r>
              <a:rPr lang="en-GB" sz="2000" dirty="0"/>
              <a:t>include your reason for </a:t>
            </a:r>
            <a:r>
              <a:rPr lang="en-GB" sz="2000" dirty="0" smtClean="0"/>
              <a:t>writing </a:t>
            </a:r>
            <a:r>
              <a:rPr lang="en-GB" sz="2000" dirty="0"/>
              <a:t>the letter in the first paragraph</a:t>
            </a:r>
            <a:r>
              <a:rPr lang="en-GB" sz="2000" dirty="0" smtClean="0"/>
              <a:t>. (see suggested openings and closings sheet)</a:t>
            </a:r>
            <a:endParaRPr lang="en-GB" sz="2000" dirty="0"/>
          </a:p>
          <a:p>
            <a:r>
              <a:rPr lang="en-GB" sz="2000" i="1" dirty="0" smtClean="0">
                <a:solidFill>
                  <a:srgbClr val="00B050"/>
                </a:solidFill>
              </a:rPr>
              <a:t>  I </a:t>
            </a:r>
            <a:r>
              <a:rPr lang="en-GB" sz="2000" i="1" dirty="0">
                <a:solidFill>
                  <a:srgbClr val="00B050"/>
                </a:solidFill>
              </a:rPr>
              <a:t>wish to express my concern regarding...</a:t>
            </a:r>
            <a:endParaRPr lang="en-US" sz="2000" i="1" dirty="0">
              <a:solidFill>
                <a:srgbClr val="00B050"/>
              </a:solidFill>
            </a:endParaRPr>
          </a:p>
          <a:p>
            <a:r>
              <a:rPr lang="en-GB" sz="2000" i="1" dirty="0" smtClean="0">
                <a:solidFill>
                  <a:srgbClr val="00B050"/>
                </a:solidFill>
              </a:rPr>
              <a:t>  I </a:t>
            </a:r>
            <a:r>
              <a:rPr lang="en-GB" sz="2000" i="1" dirty="0">
                <a:solidFill>
                  <a:srgbClr val="00B050"/>
                </a:solidFill>
              </a:rPr>
              <a:t>feel compelled to </a:t>
            </a:r>
            <a:r>
              <a:rPr lang="en-GB" sz="2000" i="1" dirty="0" smtClean="0">
                <a:solidFill>
                  <a:srgbClr val="00B050"/>
                </a:solidFill>
              </a:rPr>
              <a:t>respond/write/reply </a:t>
            </a:r>
            <a:r>
              <a:rPr lang="en-GB" sz="2000" i="1" dirty="0">
                <a:solidFill>
                  <a:srgbClr val="00B050"/>
                </a:solidFill>
              </a:rPr>
              <a:t>to _____ with regard to</a:t>
            </a:r>
            <a:r>
              <a:rPr lang="en-GB" sz="2000" i="1" dirty="0" smtClean="0">
                <a:solidFill>
                  <a:srgbClr val="00B050"/>
                </a:solidFill>
              </a:rPr>
              <a:t>...</a:t>
            </a:r>
          </a:p>
          <a:p>
            <a:pPr marL="457200" indent="-457200">
              <a:buAutoNum type="arabicPeriod" startAt="5"/>
            </a:pPr>
            <a:r>
              <a:rPr lang="en-GB" sz="2000" u="sng" dirty="0" smtClean="0">
                <a:solidFill>
                  <a:schemeClr val="tx2"/>
                </a:solidFill>
              </a:rPr>
              <a:t>Write </a:t>
            </a:r>
            <a:r>
              <a:rPr lang="en-GB" sz="2000" u="sng" dirty="0">
                <a:solidFill>
                  <a:schemeClr val="tx2"/>
                </a:solidFill>
              </a:rPr>
              <a:t>up </a:t>
            </a:r>
            <a:r>
              <a:rPr lang="en-GB" sz="2000" dirty="0"/>
              <a:t>the ideas from your </a:t>
            </a:r>
            <a:r>
              <a:rPr lang="en-GB" sz="2000" dirty="0" smtClean="0"/>
              <a:t>plan, creating </a:t>
            </a:r>
            <a:r>
              <a:rPr lang="en-GB" sz="2000" dirty="0"/>
              <a:t>a detailed paragraph for each </a:t>
            </a:r>
            <a:r>
              <a:rPr lang="en-GB" sz="2000" dirty="0" smtClean="0"/>
              <a:t>one with convincing and realistic points/ideas/opinions.</a:t>
            </a:r>
          </a:p>
          <a:p>
            <a:r>
              <a:rPr lang="en-GB" sz="2000" i="1" dirty="0" smtClean="0">
                <a:solidFill>
                  <a:srgbClr val="00B050"/>
                </a:solidFill>
              </a:rPr>
              <a:t> Keep </a:t>
            </a:r>
            <a:r>
              <a:rPr lang="en-GB" sz="2000" i="1" dirty="0">
                <a:solidFill>
                  <a:srgbClr val="00B050"/>
                </a:solidFill>
              </a:rPr>
              <a:t>writing formal and polite</a:t>
            </a:r>
          </a:p>
          <a:p>
            <a:r>
              <a:rPr lang="en-GB" sz="2000" i="1" dirty="0" smtClean="0">
                <a:solidFill>
                  <a:srgbClr val="00B050"/>
                </a:solidFill>
              </a:rPr>
              <a:t> Write </a:t>
            </a:r>
            <a:r>
              <a:rPr lang="en-GB" sz="2000" i="1" dirty="0">
                <a:solidFill>
                  <a:srgbClr val="00B050"/>
                </a:solidFill>
              </a:rPr>
              <a:t>in paragraphs – one for each </a:t>
            </a:r>
            <a:r>
              <a:rPr lang="en-GB" sz="2000" i="1" dirty="0" smtClean="0">
                <a:solidFill>
                  <a:srgbClr val="00B050"/>
                </a:solidFill>
              </a:rPr>
              <a:t>idea</a:t>
            </a:r>
          </a:p>
          <a:p>
            <a:pPr marL="457200" indent="-457200">
              <a:buAutoNum type="arabicPeriod" startAt="6"/>
            </a:pPr>
            <a:r>
              <a:rPr lang="en-GB" sz="2000" u="sng" dirty="0" smtClean="0">
                <a:solidFill>
                  <a:schemeClr val="tx2"/>
                </a:solidFill>
              </a:rPr>
              <a:t>Write </a:t>
            </a:r>
            <a:r>
              <a:rPr lang="en-GB" sz="2000" u="sng" dirty="0">
                <a:solidFill>
                  <a:schemeClr val="tx2"/>
                </a:solidFill>
              </a:rPr>
              <a:t>a final paragraph </a:t>
            </a:r>
            <a:r>
              <a:rPr lang="en-GB" sz="2000" dirty="0"/>
              <a:t>thanking the </a:t>
            </a:r>
            <a:r>
              <a:rPr lang="en-GB" sz="2000" dirty="0" smtClean="0"/>
              <a:t>reader for considering your ideas and   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summing </a:t>
            </a:r>
            <a:r>
              <a:rPr lang="en-GB" sz="2000" dirty="0"/>
              <a:t>up your </a:t>
            </a:r>
            <a:r>
              <a:rPr lang="en-GB" sz="2000" dirty="0" smtClean="0"/>
              <a:t>reasons for writing. </a:t>
            </a:r>
            <a:endParaRPr lang="en-GB" sz="2000" dirty="0"/>
          </a:p>
          <a:p>
            <a:r>
              <a:rPr lang="en-GB" sz="2000" i="1" dirty="0" smtClean="0">
                <a:solidFill>
                  <a:srgbClr val="00B050"/>
                </a:solidFill>
              </a:rPr>
              <a:t>Dear </a:t>
            </a:r>
            <a:r>
              <a:rPr lang="en-GB" sz="2000" i="1" dirty="0">
                <a:solidFill>
                  <a:srgbClr val="00B050"/>
                </a:solidFill>
              </a:rPr>
              <a:t>(name) = yours sincerely</a:t>
            </a:r>
          </a:p>
          <a:p>
            <a:r>
              <a:rPr lang="en-GB" sz="2000" i="1" dirty="0">
                <a:solidFill>
                  <a:srgbClr val="00B050"/>
                </a:solidFill>
              </a:rPr>
              <a:t>Dear Sir/Madam = yours </a:t>
            </a:r>
            <a:r>
              <a:rPr lang="en-GB" sz="2000" i="1" dirty="0" smtClean="0">
                <a:solidFill>
                  <a:srgbClr val="00B050"/>
                </a:solidFill>
              </a:rPr>
              <a:t>faithfully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</a:rPr>
              <a:t>7.    </a:t>
            </a:r>
            <a:r>
              <a:rPr lang="en-GB" sz="2000" u="sng" dirty="0" smtClean="0">
                <a:solidFill>
                  <a:schemeClr val="tx2"/>
                </a:solidFill>
              </a:rPr>
              <a:t>Proofreading </a:t>
            </a:r>
            <a:r>
              <a:rPr lang="en-GB" sz="2000" i="1" dirty="0" smtClean="0"/>
              <a:t>- </a:t>
            </a:r>
            <a:r>
              <a:rPr lang="en-GB" sz="2000" dirty="0"/>
              <a:t>Spend a few minutes reading and checking through your </a:t>
            </a:r>
            <a:r>
              <a:rPr lang="en-GB" sz="2000" dirty="0" smtClean="0"/>
              <a:t>letter.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4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23528" y="0"/>
            <a:ext cx="8820472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1 Green Lane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Euxton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Chorley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Lancashire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			PR7 9NH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                            </a:t>
            </a:r>
          </a:p>
          <a:p>
            <a:pPr lvl="8"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                                         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17</a:t>
            </a:r>
            <a:r>
              <a:rPr lang="en-GB" b="1" baseline="300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th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January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2014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Mr T Holmes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The Editor 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The Times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London</a:t>
            </a:r>
          </a:p>
          <a:p>
            <a:pPr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LW1 3TY</a:t>
            </a:r>
          </a:p>
          <a:p>
            <a:pPr>
              <a:defRPr/>
            </a:pP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Dear Mr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Holmes/ </a:t>
            </a:r>
            <a:r>
              <a:rPr lang="en-GB" b="1" dirty="0" smtClean="0">
                <a:solidFill>
                  <a:srgbClr val="00B050"/>
                </a:solidFill>
                <a:latin typeface="Arial" charset="0"/>
              </a:rPr>
              <a:t>Sir/Madam</a:t>
            </a:r>
            <a:endParaRPr lang="en-GB" b="1" dirty="0">
              <a:solidFill>
                <a:srgbClr val="00B050"/>
              </a:solidFill>
              <a:latin typeface="Arial" charset="0"/>
            </a:endParaRPr>
          </a:p>
          <a:p>
            <a:pPr>
              <a:defRPr/>
            </a:pP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u="sng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Re: </a:t>
            </a:r>
            <a:r>
              <a:rPr lang="en-GB" b="1" u="sng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(subject matter)</a:t>
            </a:r>
            <a:endParaRPr lang="en-GB" b="1" u="sng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Introduction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to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reason for writing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b="1" dirty="0" smtClean="0">
                <a:solidFill>
                  <a:schemeClr val="tx2"/>
                </a:solidFill>
                <a:latin typeface="Arial" charset="0"/>
              </a:rPr>
              <a:t>Two </a:t>
            </a:r>
            <a:r>
              <a:rPr lang="en-GB" b="1" dirty="0">
                <a:solidFill>
                  <a:schemeClr val="tx2"/>
                </a:solidFill>
                <a:latin typeface="Arial" charset="0"/>
              </a:rPr>
              <a:t>or three </a:t>
            </a:r>
            <a:r>
              <a:rPr lang="en-GB" b="1" dirty="0" smtClean="0">
                <a:solidFill>
                  <a:schemeClr val="tx2"/>
                </a:solidFill>
                <a:latin typeface="Arial" charset="0"/>
              </a:rPr>
              <a:t>paragraphs discussing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the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topic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Conclusion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– 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summarising/thanking and asking for a response/reply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GB" b="1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Yours sincerely /</a:t>
            </a:r>
            <a:r>
              <a:rPr lang="en-GB" b="1" dirty="0" smtClean="0">
                <a:solidFill>
                  <a:srgbClr val="00B050"/>
                </a:solidFill>
                <a:latin typeface="Arial" charset="0"/>
              </a:rPr>
              <a:t>faithfully,</a:t>
            </a:r>
            <a:endParaRPr lang="en-GB" b="1" dirty="0">
              <a:solidFill>
                <a:srgbClr val="00B050"/>
              </a:solidFill>
              <a:latin typeface="Arial" charset="0"/>
            </a:endParaRPr>
          </a:p>
          <a:p>
            <a:pPr>
              <a:defRPr/>
            </a:pP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Mr I Comment</a:t>
            </a:r>
            <a:endParaRPr lang="en-GB" dirty="0">
              <a:latin typeface="Arial" charset="0"/>
            </a:endParaRPr>
          </a:p>
          <a:p>
            <a:pPr>
              <a:defRPr/>
            </a:pPr>
            <a:endParaRPr lang="en-GB" dirty="0">
              <a:latin typeface="Arial" charset="0"/>
            </a:endParaRPr>
          </a:p>
          <a:p>
            <a:pPr>
              <a:defRPr/>
            </a:pPr>
            <a:endParaRPr lang="en-GB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4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90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0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0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0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90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90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90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90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0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90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909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909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909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909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909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909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909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909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Suggested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47500" lnSpcReduction="20000"/>
          </a:bodyPr>
          <a:lstStyle/>
          <a:p>
            <a:r>
              <a:rPr lang="en-GB" sz="3800" dirty="0"/>
              <a:t>Dear sir/madam,</a:t>
            </a:r>
            <a:endParaRPr lang="en-US" sz="3800" dirty="0"/>
          </a:p>
          <a:p>
            <a:pPr marL="0" indent="0">
              <a:buNone/>
            </a:pPr>
            <a:r>
              <a:rPr lang="en-GB" sz="3800" dirty="0"/>
              <a:t> </a:t>
            </a:r>
            <a:endParaRPr lang="en-US" sz="3800" dirty="0"/>
          </a:p>
          <a:p>
            <a:r>
              <a:rPr lang="en-GB" sz="3800" dirty="0" smtClean="0"/>
              <a:t>I wish </a:t>
            </a:r>
            <a:r>
              <a:rPr lang="en-GB" sz="3800" dirty="0"/>
              <a:t>to express my concern regarding</a:t>
            </a:r>
            <a:endParaRPr lang="en-US" sz="3800" dirty="0"/>
          </a:p>
          <a:p>
            <a:pPr marL="0" indent="0">
              <a:buNone/>
            </a:pPr>
            <a:r>
              <a:rPr lang="en-GB" sz="3800" dirty="0"/>
              <a:t> </a:t>
            </a:r>
            <a:endParaRPr lang="en-US" sz="3800" dirty="0"/>
          </a:p>
          <a:p>
            <a:r>
              <a:rPr lang="en-GB" sz="3800" dirty="0"/>
              <a:t>Following the recent article, published/featured in……., I would like to propose/argue/express/put forward my view</a:t>
            </a:r>
            <a:endParaRPr lang="en-US" sz="3800" dirty="0"/>
          </a:p>
          <a:p>
            <a:endParaRPr lang="en-US" sz="3800" dirty="0"/>
          </a:p>
          <a:p>
            <a:r>
              <a:rPr lang="en-GB" sz="3800" dirty="0"/>
              <a:t>As a concerned teenager/student/citizen ……I feel very strongly about the issue of …….. and wish to argue/advise</a:t>
            </a:r>
            <a:endParaRPr lang="en-US" sz="3800" dirty="0"/>
          </a:p>
          <a:p>
            <a:pPr marL="0" indent="0">
              <a:buNone/>
            </a:pPr>
            <a:r>
              <a:rPr lang="en-GB" sz="3800" dirty="0"/>
              <a:t> </a:t>
            </a:r>
            <a:endParaRPr lang="en-US" sz="3800" dirty="0"/>
          </a:p>
          <a:p>
            <a:r>
              <a:rPr lang="en-GB" sz="3800" dirty="0"/>
              <a:t>I feel compelled to respond/write/reply to ……../with regard to</a:t>
            </a:r>
            <a:endParaRPr lang="en-US" sz="3800" dirty="0"/>
          </a:p>
          <a:p>
            <a:pPr marL="0" indent="0">
              <a:buNone/>
            </a:pPr>
            <a:r>
              <a:rPr lang="en-GB" sz="3800" dirty="0"/>
              <a:t> </a:t>
            </a:r>
            <a:endParaRPr lang="en-US" sz="3800" dirty="0"/>
          </a:p>
          <a:p>
            <a:r>
              <a:rPr lang="en-GB" sz="3800" dirty="0"/>
              <a:t>It has come to my attention that...</a:t>
            </a:r>
            <a:endParaRPr lang="en-US" sz="3800" dirty="0"/>
          </a:p>
          <a:p>
            <a:pPr marL="0" indent="0">
              <a:buNone/>
            </a:pPr>
            <a:r>
              <a:rPr lang="en-GB" sz="3800" dirty="0"/>
              <a:t> </a:t>
            </a:r>
            <a:endParaRPr lang="en-US" sz="3800" dirty="0"/>
          </a:p>
          <a:p>
            <a:r>
              <a:rPr lang="en-GB" sz="3800" dirty="0"/>
              <a:t>Having recently read/heard/been advised that…….I wish to …./I would like to take this opportunity to ……….</a:t>
            </a:r>
            <a:endParaRPr lang="en-US" sz="3800" dirty="0"/>
          </a:p>
          <a:p>
            <a:pPr marL="0" indent="0">
              <a:buNone/>
            </a:pPr>
            <a:r>
              <a:rPr lang="en-GB" sz="3800" dirty="0"/>
              <a:t> </a:t>
            </a:r>
            <a:endParaRPr lang="en-US" sz="3800" dirty="0"/>
          </a:p>
          <a:p>
            <a:r>
              <a:rPr lang="en-GB" sz="3800" dirty="0"/>
              <a:t>In response to the recent article/newsletter/information regarding, I would like to/I wish to/ </a:t>
            </a:r>
            <a:endParaRPr lang="en-US" sz="3800" dirty="0"/>
          </a:p>
          <a:p>
            <a:pPr marL="0" indent="0">
              <a:buNone/>
            </a:pPr>
            <a:r>
              <a:rPr lang="en-GB" sz="3800" dirty="0"/>
              <a:t> </a:t>
            </a:r>
            <a:endParaRPr lang="en-US" sz="3800" dirty="0"/>
          </a:p>
          <a:p>
            <a:r>
              <a:rPr lang="en-GB" sz="3800" dirty="0"/>
              <a:t>I feel that following the recent………, it is in my best interest to respond/reply/ express my opinion on…..</a:t>
            </a:r>
            <a:endParaRPr lang="en-US" sz="3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3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Suggested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/>
              <a:t>Finally, I would like to take this opportunity to thank you….</a:t>
            </a:r>
            <a:endParaRPr lang="en-US" dirty="0"/>
          </a:p>
          <a:p>
            <a:pPr lvl="0"/>
            <a:r>
              <a:rPr lang="en-GB" dirty="0"/>
              <a:t>Please do not hesitate to contact me if there are any further question/queries about this matter/ my proposals</a:t>
            </a:r>
            <a:endParaRPr lang="en-US" dirty="0"/>
          </a:p>
          <a:p>
            <a:pPr lvl="0"/>
            <a:r>
              <a:rPr lang="en-GB" dirty="0"/>
              <a:t>I look forward to your prompt reply</a:t>
            </a:r>
            <a:endParaRPr lang="en-US" dirty="0"/>
          </a:p>
          <a:p>
            <a:pPr lvl="0"/>
            <a:r>
              <a:rPr lang="en-GB" dirty="0"/>
              <a:t>I look forward to hearing from you soon</a:t>
            </a:r>
            <a:endParaRPr lang="en-US" dirty="0"/>
          </a:p>
          <a:p>
            <a:pPr lvl="0"/>
            <a:r>
              <a:rPr lang="en-GB" dirty="0"/>
              <a:t>I would welcome the opportunity to discuss this matter further and look forward to your response</a:t>
            </a:r>
            <a:endParaRPr lang="en-US" dirty="0"/>
          </a:p>
          <a:p>
            <a:pPr lvl="0"/>
            <a:r>
              <a:rPr lang="en-GB" dirty="0"/>
              <a:t>Many thanks for considering my views</a:t>
            </a:r>
            <a:endParaRPr lang="en-US" dirty="0"/>
          </a:p>
          <a:p>
            <a:pPr lvl="0"/>
            <a:r>
              <a:rPr lang="en-GB" dirty="0"/>
              <a:t>Finally, I trust that these proposals have met with your approval and look forward to hearing from you soon.</a:t>
            </a:r>
            <a:endParaRPr lang="en-US" dirty="0"/>
          </a:p>
          <a:p>
            <a:pPr lvl="0"/>
            <a:r>
              <a:rPr lang="en-GB" dirty="0"/>
              <a:t>Finally, I hope other readers will agree with me that ……….</a:t>
            </a:r>
            <a:endParaRPr lang="en-US" dirty="0"/>
          </a:p>
          <a:p>
            <a:pPr lvl="0"/>
            <a:r>
              <a:rPr lang="en-GB" dirty="0"/>
              <a:t>Finally, I am sure that other readers/citizens/students </a:t>
            </a:r>
            <a:r>
              <a:rPr lang="en-GB" dirty="0" smtClean="0"/>
              <a:t>etc. </a:t>
            </a:r>
            <a:r>
              <a:rPr lang="en-GB" dirty="0"/>
              <a:t>will agree with me when  I say…../will agree with my view/proposals/ideas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Sign and print name (initial and surname)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8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4896544" cy="65527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u="sng" dirty="0" smtClean="0">
                <a:solidFill>
                  <a:srgbClr val="00B050"/>
                </a:solidFill>
              </a:rPr>
              <a:t>Top Tips for Excellent Letters</a:t>
            </a:r>
            <a:endParaRPr lang="en-US" sz="64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1.) Use imperatives </a:t>
            </a:r>
            <a:r>
              <a:rPr lang="en-US" sz="6400" dirty="0"/>
              <a:t>(command)</a:t>
            </a:r>
          </a:p>
          <a:p>
            <a:pPr marL="0" indent="0">
              <a:buNone/>
            </a:pPr>
            <a:r>
              <a:rPr lang="en-US" sz="6400" dirty="0"/>
              <a:t>Imagine my horror when...</a:t>
            </a:r>
          </a:p>
          <a:p>
            <a:pPr marL="0" indent="0">
              <a:buNone/>
            </a:pPr>
            <a:r>
              <a:rPr lang="en-US" sz="6400" dirty="0"/>
              <a:t>Picture the scene:</a:t>
            </a:r>
          </a:p>
          <a:p>
            <a:pPr marL="0" indent="0">
              <a:buNone/>
            </a:pPr>
            <a:r>
              <a:rPr lang="en-US" sz="6400" dirty="0"/>
              <a:t>Consider</a:t>
            </a:r>
          </a:p>
          <a:p>
            <a:pPr marL="0" indent="0">
              <a:buNone/>
            </a:pPr>
            <a:r>
              <a:rPr lang="en-US" sz="6400" dirty="0"/>
              <a:t>Discover</a:t>
            </a:r>
          </a:p>
          <a:p>
            <a:pPr marL="0" indent="0">
              <a:buNone/>
            </a:pPr>
            <a:r>
              <a:rPr lang="en-US" sz="6400" dirty="0"/>
              <a:t>Think about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/>
              <a:t>2.) Use rhetorical questions (remember to end the sentence with ?)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How </a:t>
            </a:r>
            <a:r>
              <a:rPr lang="en-US" sz="6400" dirty="0"/>
              <a:t>would you feel if</a:t>
            </a:r>
            <a:r>
              <a:rPr lang="en-US" sz="6400" dirty="0" smtClean="0"/>
              <a:t>....?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What would</a:t>
            </a:r>
            <a:r>
              <a:rPr lang="en-US" sz="6400" dirty="0" smtClean="0"/>
              <a:t>...?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Why</a:t>
            </a:r>
            <a:r>
              <a:rPr lang="en-US" sz="6400" dirty="0" smtClean="0"/>
              <a:t>....?</a:t>
            </a: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/>
              <a:t>3.) Use </a:t>
            </a:r>
            <a:r>
              <a:rPr lang="en-US" sz="6400" dirty="0" smtClean="0"/>
              <a:t>adverbial </a:t>
            </a:r>
            <a:r>
              <a:rPr lang="en-US" sz="6400" dirty="0"/>
              <a:t>phrases</a:t>
            </a:r>
          </a:p>
          <a:p>
            <a:pPr marL="0" indent="0">
              <a:buNone/>
            </a:pPr>
            <a:r>
              <a:rPr lang="en-US" sz="6400" dirty="0"/>
              <a:t>Arguably, 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Clearly</a:t>
            </a:r>
            <a:r>
              <a:rPr lang="en-US" sz="6400" dirty="0"/>
              <a:t>,</a:t>
            </a:r>
          </a:p>
          <a:p>
            <a:pPr marL="0" indent="0">
              <a:buNone/>
            </a:pPr>
            <a:r>
              <a:rPr lang="en-US" sz="6400" dirty="0"/>
              <a:t>Sadly,</a:t>
            </a:r>
          </a:p>
          <a:p>
            <a:pPr marL="0" indent="0">
              <a:buNone/>
            </a:pPr>
            <a:r>
              <a:rPr lang="en-US" sz="6400" dirty="0"/>
              <a:t>Horrifically,</a:t>
            </a:r>
          </a:p>
          <a:p>
            <a:pPr marL="0" indent="0">
              <a:buNone/>
            </a:pPr>
            <a:r>
              <a:rPr lang="en-US" sz="6400" dirty="0"/>
              <a:t>Shockingly,</a:t>
            </a:r>
          </a:p>
          <a:p>
            <a:pPr marL="0" indent="0">
              <a:buNone/>
            </a:pPr>
            <a:r>
              <a:rPr lang="en-US" sz="6400" dirty="0"/>
              <a:t>Ultimately,</a:t>
            </a:r>
          </a:p>
          <a:p>
            <a:pPr marL="0" indent="0">
              <a:buNone/>
            </a:pPr>
            <a:r>
              <a:rPr lang="en-US" sz="6400" dirty="0"/>
              <a:t>Mainly,</a:t>
            </a:r>
          </a:p>
          <a:p>
            <a:pPr marL="0" indent="0">
              <a:buNone/>
            </a:pPr>
            <a:r>
              <a:rPr lang="en-US" sz="6400" dirty="0"/>
              <a:t>Questionably,</a:t>
            </a:r>
          </a:p>
          <a:p>
            <a:pPr marL="0" indent="0">
              <a:buNone/>
            </a:pPr>
            <a:r>
              <a:rPr lang="en-US" sz="6400" dirty="0"/>
              <a:t>Ironically</a:t>
            </a:r>
            <a:r>
              <a:rPr lang="en-US" sz="6400" dirty="0" smtClean="0"/>
              <a:t>,</a:t>
            </a:r>
          </a:p>
          <a:p>
            <a:pPr marL="0" indent="0">
              <a:buNone/>
            </a:pPr>
            <a:r>
              <a:rPr lang="en-GB" sz="6400" dirty="0" smtClean="0"/>
              <a:t>Obviously</a:t>
            </a:r>
            <a:endParaRPr lang="en-US" sz="6400" dirty="0"/>
          </a:p>
          <a:p>
            <a:pPr marL="0" indent="0">
              <a:buNone/>
            </a:pPr>
            <a:endParaRPr lang="en-US" sz="37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1124744"/>
            <a:ext cx="35283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4.) Use connectives</a:t>
            </a:r>
          </a:p>
          <a:p>
            <a:r>
              <a:rPr lang="en-US" sz="1600" dirty="0"/>
              <a:t>Moreover,</a:t>
            </a:r>
          </a:p>
          <a:p>
            <a:r>
              <a:rPr lang="en-US" sz="1600" dirty="0"/>
              <a:t>Also,</a:t>
            </a:r>
          </a:p>
          <a:p>
            <a:r>
              <a:rPr lang="en-US" sz="1600" dirty="0"/>
              <a:t>Furthermore,</a:t>
            </a:r>
          </a:p>
          <a:p>
            <a:r>
              <a:rPr lang="en-US" sz="1600" dirty="0"/>
              <a:t>Additionally,</a:t>
            </a:r>
          </a:p>
          <a:p>
            <a:r>
              <a:rPr lang="en-US" sz="1600" dirty="0"/>
              <a:t>In addition</a:t>
            </a:r>
            <a:r>
              <a:rPr lang="en-US" sz="1600" dirty="0" smtClean="0"/>
              <a:t>,</a:t>
            </a:r>
          </a:p>
          <a:p>
            <a:r>
              <a:rPr lang="en-GB" sz="1600" dirty="0" smtClean="0"/>
              <a:t>Surely,</a:t>
            </a:r>
          </a:p>
          <a:p>
            <a:r>
              <a:rPr lang="en-GB" sz="1600" dirty="0" smtClean="0"/>
              <a:t>Ultimately,</a:t>
            </a:r>
          </a:p>
          <a:p>
            <a:r>
              <a:rPr lang="en-GB" sz="1600" dirty="0" smtClean="0"/>
              <a:t>To conclude,</a:t>
            </a:r>
          </a:p>
          <a:p>
            <a:r>
              <a:rPr lang="en-GB" sz="1600" dirty="0" smtClean="0"/>
              <a:t>In particular, </a:t>
            </a:r>
          </a:p>
          <a:p>
            <a:r>
              <a:rPr lang="en-GB" sz="1600" dirty="0" smtClean="0"/>
              <a:t>Without doubt,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5.) Use </a:t>
            </a:r>
            <a:r>
              <a:rPr lang="en-US" sz="1600" dirty="0" smtClean="0"/>
              <a:t>persuasive features FOREST DRIP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FOREST DRIP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</a:t>
            </a:r>
            <a:r>
              <a:rPr lang="en-GB" dirty="0" smtClean="0"/>
              <a:t>necdotes – remember the lady from London who swallowed a fly and everyone thought she would die?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F</a:t>
            </a:r>
            <a:r>
              <a:rPr lang="en-GB" dirty="0" smtClean="0"/>
              <a:t>acts/statistics – over 96% of dog owners said…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O</a:t>
            </a:r>
            <a:r>
              <a:rPr lang="en-GB" dirty="0" smtClean="0"/>
              <a:t>pinions – the best way to lose weight is to cut out fatty foods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R</a:t>
            </a:r>
            <a:r>
              <a:rPr lang="en-GB" dirty="0"/>
              <a:t>hetorical </a:t>
            </a:r>
            <a:r>
              <a:rPr lang="en-GB" dirty="0" smtClean="0"/>
              <a:t>question – don’t we all want to do well at school?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/>
              <a:t>motive </a:t>
            </a:r>
            <a:r>
              <a:rPr lang="en-GB" dirty="0" smtClean="0"/>
              <a:t>language/exaggeration – the tragic loss of pies from the school lunch menu….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S</a:t>
            </a:r>
            <a:r>
              <a:rPr lang="en-GB" dirty="0"/>
              <a:t>arcasm or </a:t>
            </a:r>
            <a:r>
              <a:rPr lang="en-GB" dirty="0" smtClean="0"/>
              <a:t>humour – you do know that training for a marathon does not include a daily  jog to Macdonald’s?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T</a:t>
            </a:r>
            <a:r>
              <a:rPr lang="en-GB" dirty="0" smtClean="0"/>
              <a:t>riples – annoyed, appalled and irritated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irect language/inclusive language – you, we, our, us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</a:t>
            </a:r>
            <a:r>
              <a:rPr lang="en-GB" dirty="0" smtClean="0"/>
              <a:t>epetition – education, education, education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I</a:t>
            </a:r>
            <a:r>
              <a:rPr lang="en-GB" dirty="0" smtClean="0"/>
              <a:t>mperatives – try this, consider…picture, imagine, follow, look, stop, </a:t>
            </a:r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P</a:t>
            </a:r>
            <a:r>
              <a:rPr lang="en-GB" dirty="0"/>
              <a:t>unctuation for </a:t>
            </a:r>
            <a:r>
              <a:rPr lang="en-GB" dirty="0" smtClean="0"/>
              <a:t>effect - !  ?  :  ; - 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0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442</Words>
  <Application>Microsoft Office PowerPoint</Application>
  <PresentationFormat>On-screen Show (4:3)</PresentationFormat>
  <Paragraphs>123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Writing a formal letter</vt:lpstr>
      <vt:lpstr>PowerPoint Presentation</vt:lpstr>
      <vt:lpstr>PowerPoint Presentation</vt:lpstr>
      <vt:lpstr>Suggested Openings</vt:lpstr>
      <vt:lpstr>Suggested Endings</vt:lpstr>
      <vt:lpstr>PowerPoint Presentation</vt:lpstr>
      <vt:lpstr>A FOREST DRIP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formal letter</dc:title>
  <dc:creator>Claire Challinor</dc:creator>
  <cp:lastModifiedBy>Mrs. C. Lane</cp:lastModifiedBy>
  <cp:revision>10</cp:revision>
  <cp:lastPrinted>2013-07-10T12:39:21Z</cp:lastPrinted>
  <dcterms:created xsi:type="dcterms:W3CDTF">2012-01-15T16:34:12Z</dcterms:created>
  <dcterms:modified xsi:type="dcterms:W3CDTF">2014-08-19T11:44:53Z</dcterms:modified>
</cp:coreProperties>
</file>