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2"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6" d="100"/>
          <a:sy n="76" d="100"/>
        </p:scale>
        <p:origin x="5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AEE530-3930-4719-8034-22D761AF4B9B}"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311613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AEE530-3930-4719-8034-22D761AF4B9B}"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82677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AEE530-3930-4719-8034-22D761AF4B9B}"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4099862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AEE530-3930-4719-8034-22D761AF4B9B}"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106612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EE530-3930-4719-8034-22D761AF4B9B}" type="datetimeFigureOut">
              <a:rPr lang="en-GB" smtClean="0"/>
              <a:t>01/09/2014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200385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AEE530-3930-4719-8034-22D761AF4B9B}"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243777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AEE530-3930-4719-8034-22D761AF4B9B}" type="datetimeFigureOut">
              <a:rPr lang="en-GB" smtClean="0"/>
              <a:t>01/09/2014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415499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AEE530-3930-4719-8034-22D761AF4B9B}" type="datetimeFigureOut">
              <a:rPr lang="en-GB" smtClean="0"/>
              <a:t>01/09/2014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164378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EE530-3930-4719-8034-22D761AF4B9B}" type="datetimeFigureOut">
              <a:rPr lang="en-GB" smtClean="0"/>
              <a:t>01/09/2014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145820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EE530-3930-4719-8034-22D761AF4B9B}"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41833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EE530-3930-4719-8034-22D761AF4B9B}" type="datetimeFigureOut">
              <a:rPr lang="en-GB" smtClean="0"/>
              <a:t>01/09/2014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98271-75C2-49C4-86C5-DE292A4BABE1}" type="slidenum">
              <a:rPr lang="en-GB" smtClean="0"/>
              <a:t>‹#›</a:t>
            </a:fld>
            <a:endParaRPr lang="en-GB"/>
          </a:p>
        </p:txBody>
      </p:sp>
    </p:spTree>
    <p:extLst>
      <p:ext uri="{BB962C8B-B14F-4D97-AF65-F5344CB8AC3E}">
        <p14:creationId xmlns:p14="http://schemas.microsoft.com/office/powerpoint/2010/main" val="209672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EE530-3930-4719-8034-22D761AF4B9B}" type="datetimeFigureOut">
              <a:rPr lang="en-GB" smtClean="0"/>
              <a:t>01/09/2014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8271-75C2-49C4-86C5-DE292A4BABE1}" type="slidenum">
              <a:rPr lang="en-GB" smtClean="0"/>
              <a:t>‹#›</a:t>
            </a:fld>
            <a:endParaRPr lang="en-GB"/>
          </a:p>
        </p:txBody>
      </p:sp>
    </p:spTree>
    <p:extLst>
      <p:ext uri="{BB962C8B-B14F-4D97-AF65-F5344CB8AC3E}">
        <p14:creationId xmlns:p14="http://schemas.microsoft.com/office/powerpoint/2010/main" val="144377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tbn0.google.com/images?q=tbn:-uv_qBKmPE4oqM:http://static.flickr.com/48/143963221_58a2c24633.jpg" TargetMode="External"/><Relationship Id="rId7" Type="http://schemas.openxmlformats.org/officeDocument/2006/relationships/image" Target="http://tbn0.google.com/images?q=tbn:LRKgbFlGXJ6LpM:http://www.rnib.org.uk/xpedio/groups/public/documents/publicwebsite/public_nbmay95-1.jp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http://tbn0.google.com/images?q=tbn:R1WIwPIVnm-g7M:http://www.glossopdalefurnitureproject.co.uk/photos/LeafletFront(50k).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write a leaflet</a:t>
            </a:r>
            <a:endParaRPr lang="en-GB" dirty="0"/>
          </a:p>
        </p:txBody>
      </p:sp>
      <p:pic>
        <p:nvPicPr>
          <p:cNvPr id="4112" name="Picture 16" descr="http://tbn0.google.com/images?q=tbn:-uv_qBKmPE4oqM:http://static.flickr.com/48/143963221_58a2c24633.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23999" y="111211"/>
            <a:ext cx="3517557" cy="229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18" descr="http://tbn0.google.com/images?q=tbn:R1WIwPIVnm-g7M:http://www.glossopdalefurnitureproject.co.uk/photos/LeafletFront(50k).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rot="322035">
            <a:off x="1554477" y="3608214"/>
            <a:ext cx="1526641" cy="288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19" descr="http://tbn0.google.com/images?q=tbn:LRKgbFlGXJ6LpM:http://www.rnib.org.uk/xpedio/groups/public/documents/publicwebsite/public_nbmay95-1.jpg"/>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rot="-865993">
            <a:off x="8037629" y="3578662"/>
            <a:ext cx="1573679" cy="283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145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687514" y="69362"/>
            <a:ext cx="835183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4800" dirty="0" smtClean="0">
                <a:latin typeface="Copperplate Gothic Bold" panose="020E0705020206020404" pitchFamily="34" charset="0"/>
              </a:rPr>
              <a:t>Leaflets</a:t>
            </a:r>
            <a:endParaRPr lang="en-GB" altLang="en-US" sz="4800" dirty="0">
              <a:latin typeface="Copperplate Gothic Bold" panose="020E0705020206020404" pitchFamily="34" charset="0"/>
            </a:endParaRPr>
          </a:p>
        </p:txBody>
      </p:sp>
      <p:sp>
        <p:nvSpPr>
          <p:cNvPr id="2053" name="Text Box 5"/>
          <p:cNvSpPr txBox="1">
            <a:spLocks noChangeArrowheads="1"/>
          </p:cNvSpPr>
          <p:nvPr/>
        </p:nvSpPr>
        <p:spPr bwMode="auto">
          <a:xfrm>
            <a:off x="319303" y="1543699"/>
            <a:ext cx="676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Must look </a:t>
            </a:r>
            <a:r>
              <a:rPr lang="en-GB" altLang="en-US" sz="2400" b="1" dirty="0">
                <a:latin typeface="Arial Unicode MS" panose="020B0604020202020204" pitchFamily="34" charset="-128"/>
                <a:ea typeface="Arial Unicode MS" panose="020B0604020202020204" pitchFamily="34" charset="-128"/>
                <a:cs typeface="Arial Unicode MS" panose="020B0604020202020204" pitchFamily="34" charset="-128"/>
              </a:rPr>
              <a:t>attractive</a:t>
            </a:r>
            <a:r>
              <a:rPr lang="en-GB" altLang="en-US" sz="2400" dirty="0"/>
              <a:t> and be </a:t>
            </a:r>
            <a:r>
              <a:rPr lang="en-GB" altLang="en-US" sz="2400" b="1" dirty="0">
                <a:latin typeface="Arial Unicode MS" panose="020B0604020202020204" pitchFamily="34" charset="-128"/>
                <a:ea typeface="Arial Unicode MS" panose="020B0604020202020204" pitchFamily="34" charset="-128"/>
                <a:cs typeface="Arial Unicode MS" panose="020B0604020202020204" pitchFamily="34" charset="-128"/>
              </a:rPr>
              <a:t>easy to read</a:t>
            </a:r>
            <a:r>
              <a:rPr lang="en-GB" altLang="en-US" sz="2400" dirty="0"/>
              <a:t>;</a:t>
            </a:r>
          </a:p>
        </p:txBody>
      </p:sp>
      <p:sp>
        <p:nvSpPr>
          <p:cNvPr id="2054" name="Text Box 6"/>
          <p:cNvSpPr txBox="1">
            <a:spLocks noChangeArrowheads="1"/>
          </p:cNvSpPr>
          <p:nvPr/>
        </p:nvSpPr>
        <p:spPr bwMode="auto">
          <a:xfrm>
            <a:off x="319303" y="2050654"/>
            <a:ext cx="1155554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Use headings with </a:t>
            </a:r>
            <a:r>
              <a:rPr lang="en-GB" altLang="en-US" sz="3600" dirty="0"/>
              <a:t>different sizes </a:t>
            </a:r>
            <a:r>
              <a:rPr lang="en-GB" altLang="en-US" sz="2400" dirty="0"/>
              <a:t>and styles of writing to make the leaflet look </a:t>
            </a:r>
            <a:r>
              <a:rPr lang="en-GB" altLang="en-US" sz="2400" b="1" dirty="0"/>
              <a:t>interesting</a:t>
            </a:r>
            <a:r>
              <a:rPr lang="en-GB" altLang="en-US" sz="2400" dirty="0"/>
              <a:t>;</a:t>
            </a:r>
          </a:p>
        </p:txBody>
      </p:sp>
      <p:sp>
        <p:nvSpPr>
          <p:cNvPr id="2055" name="Text Box 7"/>
          <p:cNvSpPr txBox="1">
            <a:spLocks noChangeArrowheads="1"/>
          </p:cNvSpPr>
          <p:nvPr/>
        </p:nvSpPr>
        <p:spPr bwMode="auto">
          <a:xfrm>
            <a:off x="319303" y="3135802"/>
            <a:ext cx="8281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Include all the relevant </a:t>
            </a:r>
            <a:r>
              <a:rPr lang="en-GB" altLang="en-US" sz="2400" b="1" dirty="0"/>
              <a:t>facts</a:t>
            </a:r>
            <a:r>
              <a:rPr lang="en-GB" altLang="en-US" sz="2400" dirty="0"/>
              <a:t> in a logical and </a:t>
            </a:r>
            <a:r>
              <a:rPr lang="en-GB" altLang="en-US" sz="2400" b="1" dirty="0"/>
              <a:t>clear </a:t>
            </a:r>
            <a:r>
              <a:rPr lang="en-GB" altLang="en-US" sz="2400" dirty="0"/>
              <a:t>way;</a:t>
            </a:r>
          </a:p>
        </p:txBody>
      </p:sp>
      <p:sp>
        <p:nvSpPr>
          <p:cNvPr id="2056" name="Text Box 8"/>
          <p:cNvSpPr txBox="1">
            <a:spLocks noChangeArrowheads="1"/>
          </p:cNvSpPr>
          <p:nvPr/>
        </p:nvSpPr>
        <p:spPr bwMode="auto">
          <a:xfrm>
            <a:off x="319303" y="3831937"/>
            <a:ext cx="82089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Attempt to persuade the reader using slogans or </a:t>
            </a:r>
            <a:r>
              <a:rPr lang="en-GB" altLang="en-US" sz="2400" b="1" dirty="0"/>
              <a:t>persuasive language</a:t>
            </a:r>
            <a:r>
              <a:rPr lang="en-GB" altLang="en-US" sz="2400" dirty="0"/>
              <a:t>;</a:t>
            </a:r>
          </a:p>
        </p:txBody>
      </p:sp>
      <p:sp>
        <p:nvSpPr>
          <p:cNvPr id="2057" name="Text Box 9"/>
          <p:cNvSpPr txBox="1">
            <a:spLocks noChangeArrowheads="1"/>
          </p:cNvSpPr>
          <p:nvPr/>
        </p:nvSpPr>
        <p:spPr bwMode="auto">
          <a:xfrm>
            <a:off x="319302" y="4918024"/>
            <a:ext cx="82819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a:t>
            </a:r>
            <a:r>
              <a:rPr lang="en-GB" altLang="en-US" sz="2400" b="1" dirty="0"/>
              <a:t>Include pictures only if it improves the leaflet, but don't spend too long on them.</a:t>
            </a:r>
          </a:p>
        </p:txBody>
      </p:sp>
      <p:sp>
        <p:nvSpPr>
          <p:cNvPr id="8" name="Rectangle 6"/>
          <p:cNvSpPr>
            <a:spLocks noChangeArrowheads="1"/>
          </p:cNvSpPr>
          <p:nvPr/>
        </p:nvSpPr>
        <p:spPr bwMode="auto">
          <a:xfrm>
            <a:off x="8735497" y="3469825"/>
            <a:ext cx="3005138" cy="1436688"/>
          </a:xfrm>
          <a:prstGeom prst="rect">
            <a:avLst/>
          </a:prstGeom>
          <a:solidFill>
            <a:srgbClr val="99CC00"/>
          </a:solidFill>
          <a:ln w="9525">
            <a:noFill/>
            <a:miter lim="800000"/>
            <a:headEnd/>
            <a:tailEnd/>
          </a:ln>
          <a:effectLst/>
        </p:spPr>
        <p:txBody>
          <a:bodyPr>
            <a:spAutoFit/>
          </a:bodyPr>
          <a:lstStyle/>
          <a:p>
            <a:pPr>
              <a:spcBef>
                <a:spcPct val="50000"/>
              </a:spcBef>
              <a:defRPr/>
            </a:pPr>
            <a:r>
              <a:rPr lang="en-US" sz="1600" b="1" u="sng" dirty="0">
                <a:effectLst>
                  <a:outerShdw blurRad="38100" dist="38100" dir="2700000" algn="tl">
                    <a:srgbClr val="FFFFFF"/>
                  </a:outerShdw>
                </a:effectLst>
                <a:latin typeface="Comic Sans MS" pitchFamily="66" charset="0"/>
              </a:rPr>
              <a:t>Do</a:t>
            </a:r>
          </a:p>
          <a:p>
            <a:pPr>
              <a:spcBef>
                <a:spcPct val="50000"/>
              </a:spcBef>
              <a:buFont typeface="Wingdings" pitchFamily="2" charset="2"/>
              <a:buChar char="ü"/>
              <a:defRPr/>
            </a:pPr>
            <a:r>
              <a:rPr lang="en-US" sz="1600" dirty="0">
                <a:latin typeface="Comic Sans MS" pitchFamily="66" charset="0"/>
              </a:rPr>
              <a:t> Use picture boxes</a:t>
            </a:r>
          </a:p>
          <a:p>
            <a:pPr>
              <a:spcBef>
                <a:spcPct val="50000"/>
              </a:spcBef>
              <a:buFont typeface="Wingdings" pitchFamily="2" charset="2"/>
              <a:buChar char="ü"/>
              <a:defRPr/>
            </a:pPr>
            <a:r>
              <a:rPr lang="en-US" sz="1600" dirty="0">
                <a:latin typeface="Comic Sans MS" pitchFamily="66" charset="0"/>
              </a:rPr>
              <a:t>Use headings + subheadings</a:t>
            </a:r>
          </a:p>
          <a:p>
            <a:pPr>
              <a:spcBef>
                <a:spcPct val="50000"/>
              </a:spcBef>
              <a:buFont typeface="Wingdings" pitchFamily="2" charset="2"/>
              <a:buChar char="ü"/>
              <a:defRPr/>
            </a:pPr>
            <a:r>
              <a:rPr lang="en-GB" sz="1600" dirty="0">
                <a:latin typeface="Comic Sans MS" pitchFamily="66" charset="0"/>
              </a:rPr>
              <a:t>Paragraph</a:t>
            </a:r>
            <a:endParaRPr lang="en-US" sz="1600" dirty="0">
              <a:latin typeface="Comic Sans MS" pitchFamily="66" charset="0"/>
            </a:endParaRPr>
          </a:p>
        </p:txBody>
      </p:sp>
      <p:sp>
        <p:nvSpPr>
          <p:cNvPr id="9" name="Rectangle 5"/>
          <p:cNvSpPr>
            <a:spLocks noChangeArrowheads="1"/>
          </p:cNvSpPr>
          <p:nvPr/>
        </p:nvSpPr>
        <p:spPr bwMode="auto">
          <a:xfrm>
            <a:off x="8241957" y="5162337"/>
            <a:ext cx="3868565" cy="1446550"/>
          </a:xfrm>
          <a:prstGeom prst="rect">
            <a:avLst/>
          </a:prstGeom>
          <a:solidFill>
            <a:srgbClr val="FF0000"/>
          </a:solidFill>
          <a:ln w="9525">
            <a:noFill/>
            <a:miter lim="800000"/>
            <a:headEnd/>
            <a:tailEnd/>
          </a:ln>
          <a:effectLst/>
        </p:spPr>
        <p:txBody>
          <a:bodyPr wrap="square">
            <a:spAutoFit/>
          </a:bodyPr>
          <a:lstStyle/>
          <a:p>
            <a:pPr>
              <a:spcBef>
                <a:spcPct val="50000"/>
              </a:spcBef>
              <a:defRPr/>
            </a:pPr>
            <a:r>
              <a:rPr lang="en-US" sz="1600" b="1" u="sng" dirty="0">
                <a:effectLst>
                  <a:outerShdw blurRad="38100" dist="38100" dir="2700000" algn="tl">
                    <a:srgbClr val="FFFFFF"/>
                  </a:outerShdw>
                </a:effectLst>
                <a:latin typeface="Comic Sans MS" pitchFamily="66" charset="0"/>
              </a:rPr>
              <a:t>Don't</a:t>
            </a:r>
          </a:p>
          <a:p>
            <a:pPr>
              <a:spcBef>
                <a:spcPct val="50000"/>
              </a:spcBef>
              <a:defRPr/>
            </a:pPr>
            <a:r>
              <a:rPr lang="en-US" sz="1600" dirty="0">
                <a:latin typeface="Comic Sans MS" pitchFamily="66" charset="0"/>
              </a:rPr>
              <a:t>x Draw pictures</a:t>
            </a:r>
          </a:p>
          <a:p>
            <a:pPr>
              <a:spcBef>
                <a:spcPct val="50000"/>
              </a:spcBef>
              <a:defRPr/>
            </a:pPr>
            <a:r>
              <a:rPr lang="en-US" sz="1600" dirty="0">
                <a:latin typeface="Comic Sans MS" pitchFamily="66" charset="0"/>
              </a:rPr>
              <a:t>x Write lots of </a:t>
            </a:r>
            <a:r>
              <a:rPr lang="en-US" sz="1600" dirty="0" smtClean="0">
                <a:latin typeface="Comic Sans MS" pitchFamily="66" charset="0"/>
              </a:rPr>
              <a:t>1 sentence </a:t>
            </a:r>
            <a:r>
              <a:rPr lang="en-US" sz="1600" dirty="0">
                <a:latin typeface="Comic Sans MS" pitchFamily="66" charset="0"/>
              </a:rPr>
              <a:t>paragraphs</a:t>
            </a:r>
          </a:p>
          <a:p>
            <a:pPr>
              <a:spcBef>
                <a:spcPct val="50000"/>
              </a:spcBef>
              <a:defRPr/>
            </a:pPr>
            <a:r>
              <a:rPr lang="en-US" sz="1600" dirty="0">
                <a:latin typeface="Comic Sans MS" pitchFamily="66" charset="0"/>
              </a:rPr>
              <a:t>x Use too many bullet points</a:t>
            </a:r>
          </a:p>
        </p:txBody>
      </p:sp>
      <p:sp>
        <p:nvSpPr>
          <p:cNvPr id="10" name="Text Box 5"/>
          <p:cNvSpPr txBox="1">
            <a:spLocks noChangeArrowheads="1"/>
          </p:cNvSpPr>
          <p:nvPr/>
        </p:nvSpPr>
        <p:spPr bwMode="auto">
          <a:xfrm>
            <a:off x="319302" y="950129"/>
            <a:ext cx="10323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GB" altLang="en-US" sz="2400" dirty="0"/>
              <a:t> Must </a:t>
            </a:r>
            <a:r>
              <a:rPr lang="en-GB" altLang="en-US" sz="2400" dirty="0" smtClean="0"/>
              <a:t>be aimed at the right audience and for the right purpose</a:t>
            </a:r>
            <a:endParaRPr lang="en-GB" altLang="en-US" sz="2400" dirty="0"/>
          </a:p>
        </p:txBody>
      </p:sp>
    </p:spTree>
    <p:extLst>
      <p:ext uri="{BB962C8B-B14F-4D97-AF65-F5344CB8AC3E}">
        <p14:creationId xmlns:p14="http://schemas.microsoft.com/office/powerpoint/2010/main" val="3363905079"/>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10" dur="1000" fill="hold"/>
                                        <p:tgtEl>
                                          <p:spTgt spid="205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2053"/>
                                        </p:tgtEl>
                                        <p:attrNameLst>
                                          <p:attrName>style.visibility</p:attrName>
                                        </p:attrNameLst>
                                      </p:cBhvr>
                                      <p:to>
                                        <p:strVal val="visible"/>
                                      </p:to>
                                    </p:set>
                                    <p:anim calcmode="lin" valueType="num">
                                      <p:cBhvr>
                                        <p:cTn id="19" dur="500" fill="hold"/>
                                        <p:tgtEl>
                                          <p:spTgt spid="2053"/>
                                        </p:tgtEl>
                                        <p:attrNameLst>
                                          <p:attrName>ppt_w</p:attrName>
                                        </p:attrNameLst>
                                      </p:cBhvr>
                                      <p:tavLst>
                                        <p:tav tm="0">
                                          <p:val>
                                            <p:fltVal val="0"/>
                                          </p:val>
                                        </p:tav>
                                        <p:tav tm="100000">
                                          <p:val>
                                            <p:strVal val="#ppt_w"/>
                                          </p:val>
                                        </p:tav>
                                      </p:tavLst>
                                    </p:anim>
                                    <p:anim calcmode="lin" valueType="num">
                                      <p:cBhvr>
                                        <p:cTn id="20" dur="500" fill="hold"/>
                                        <p:tgtEl>
                                          <p:spTgt spid="2053"/>
                                        </p:tgtEl>
                                        <p:attrNameLst>
                                          <p:attrName>ppt_h</p:attrName>
                                        </p:attrNameLst>
                                      </p:cBhvr>
                                      <p:tavLst>
                                        <p:tav tm="0">
                                          <p:val>
                                            <p:fltVal val="0"/>
                                          </p:val>
                                        </p:tav>
                                        <p:tav tm="100000">
                                          <p:val>
                                            <p:strVal val="#ppt_h"/>
                                          </p:val>
                                        </p:tav>
                                      </p:tavLst>
                                    </p:anim>
                                    <p:anim calcmode="lin" valueType="num">
                                      <p:cBhvr>
                                        <p:cTn id="21" dur="500" fill="hold"/>
                                        <p:tgtEl>
                                          <p:spTgt spid="2053"/>
                                        </p:tgtEl>
                                        <p:attrNameLst>
                                          <p:attrName>style.rotation</p:attrName>
                                        </p:attrNameLst>
                                      </p:cBhvr>
                                      <p:tavLst>
                                        <p:tav tm="0">
                                          <p:val>
                                            <p:fltVal val="90"/>
                                          </p:val>
                                        </p:tav>
                                        <p:tav tm="100000">
                                          <p:val>
                                            <p:fltVal val="0"/>
                                          </p:val>
                                        </p:tav>
                                      </p:tavLst>
                                    </p:anim>
                                    <p:animEffect transition="in" filter="fade">
                                      <p:cBhvr>
                                        <p:cTn id="22" dur="500"/>
                                        <p:tgtEl>
                                          <p:spTgt spid="20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2054"/>
                                        </p:tgtEl>
                                        <p:attrNameLst>
                                          <p:attrName>style.visibility</p:attrName>
                                        </p:attrNameLst>
                                      </p:cBhvr>
                                      <p:to>
                                        <p:strVal val="visible"/>
                                      </p:to>
                                    </p:set>
                                    <p:anim calcmode="lin" valueType="num">
                                      <p:cBhvr>
                                        <p:cTn id="27" dur="500" fill="hold"/>
                                        <p:tgtEl>
                                          <p:spTgt spid="2054"/>
                                        </p:tgtEl>
                                        <p:attrNameLst>
                                          <p:attrName>ppt_w</p:attrName>
                                        </p:attrNameLst>
                                      </p:cBhvr>
                                      <p:tavLst>
                                        <p:tav tm="0">
                                          <p:val>
                                            <p:fltVal val="0"/>
                                          </p:val>
                                        </p:tav>
                                        <p:tav tm="100000">
                                          <p:val>
                                            <p:strVal val="#ppt_w"/>
                                          </p:val>
                                        </p:tav>
                                      </p:tavLst>
                                    </p:anim>
                                    <p:anim calcmode="lin" valueType="num">
                                      <p:cBhvr>
                                        <p:cTn id="28" dur="500" fill="hold"/>
                                        <p:tgtEl>
                                          <p:spTgt spid="2054"/>
                                        </p:tgtEl>
                                        <p:attrNameLst>
                                          <p:attrName>ppt_h</p:attrName>
                                        </p:attrNameLst>
                                      </p:cBhvr>
                                      <p:tavLst>
                                        <p:tav tm="0">
                                          <p:val>
                                            <p:fltVal val="0"/>
                                          </p:val>
                                        </p:tav>
                                        <p:tav tm="100000">
                                          <p:val>
                                            <p:strVal val="#ppt_h"/>
                                          </p:val>
                                        </p:tav>
                                      </p:tavLst>
                                    </p:anim>
                                    <p:anim calcmode="lin" valueType="num">
                                      <p:cBhvr>
                                        <p:cTn id="29" dur="500" fill="hold"/>
                                        <p:tgtEl>
                                          <p:spTgt spid="2054"/>
                                        </p:tgtEl>
                                        <p:attrNameLst>
                                          <p:attrName>style.rotation</p:attrName>
                                        </p:attrNameLst>
                                      </p:cBhvr>
                                      <p:tavLst>
                                        <p:tav tm="0">
                                          <p:val>
                                            <p:fltVal val="90"/>
                                          </p:val>
                                        </p:tav>
                                        <p:tav tm="100000">
                                          <p:val>
                                            <p:fltVal val="0"/>
                                          </p:val>
                                        </p:tav>
                                      </p:tavLst>
                                    </p:anim>
                                    <p:animEffect transition="in" filter="fade">
                                      <p:cBhvr>
                                        <p:cTn id="30" dur="500"/>
                                        <p:tgtEl>
                                          <p:spTgt spid="205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grpId="0" nodeType="clickEffect">
                                  <p:stCondLst>
                                    <p:cond delay="0"/>
                                  </p:stCondLst>
                                  <p:iterate type="lt">
                                    <p:tmPct val="5000"/>
                                  </p:iterate>
                                  <p:childTnLst>
                                    <p:set>
                                      <p:cBhvr>
                                        <p:cTn id="34" dur="1" fill="hold">
                                          <p:stCondLst>
                                            <p:cond delay="0"/>
                                          </p:stCondLst>
                                        </p:cTn>
                                        <p:tgtEl>
                                          <p:spTgt spid="2055"/>
                                        </p:tgtEl>
                                        <p:attrNameLst>
                                          <p:attrName>style.visibility</p:attrName>
                                        </p:attrNameLst>
                                      </p:cBhvr>
                                      <p:to>
                                        <p:strVal val="visible"/>
                                      </p:to>
                                    </p:set>
                                    <p:anim calcmode="lin" valueType="num">
                                      <p:cBhvr>
                                        <p:cTn id="35" dur="500" fill="hold"/>
                                        <p:tgtEl>
                                          <p:spTgt spid="2055"/>
                                        </p:tgtEl>
                                        <p:attrNameLst>
                                          <p:attrName>ppt_w</p:attrName>
                                        </p:attrNameLst>
                                      </p:cBhvr>
                                      <p:tavLst>
                                        <p:tav tm="0">
                                          <p:val>
                                            <p:fltVal val="0"/>
                                          </p:val>
                                        </p:tav>
                                        <p:tav tm="100000">
                                          <p:val>
                                            <p:strVal val="#ppt_w"/>
                                          </p:val>
                                        </p:tav>
                                      </p:tavLst>
                                    </p:anim>
                                    <p:anim calcmode="lin" valueType="num">
                                      <p:cBhvr>
                                        <p:cTn id="36" dur="500" fill="hold"/>
                                        <p:tgtEl>
                                          <p:spTgt spid="2055"/>
                                        </p:tgtEl>
                                        <p:attrNameLst>
                                          <p:attrName>ppt_h</p:attrName>
                                        </p:attrNameLst>
                                      </p:cBhvr>
                                      <p:tavLst>
                                        <p:tav tm="0">
                                          <p:val>
                                            <p:fltVal val="0"/>
                                          </p:val>
                                        </p:tav>
                                        <p:tav tm="100000">
                                          <p:val>
                                            <p:strVal val="#ppt_h"/>
                                          </p:val>
                                        </p:tav>
                                      </p:tavLst>
                                    </p:anim>
                                    <p:anim calcmode="lin" valueType="num">
                                      <p:cBhvr>
                                        <p:cTn id="37" dur="500" fill="hold"/>
                                        <p:tgtEl>
                                          <p:spTgt spid="2055"/>
                                        </p:tgtEl>
                                        <p:attrNameLst>
                                          <p:attrName>style.rotation</p:attrName>
                                        </p:attrNameLst>
                                      </p:cBhvr>
                                      <p:tavLst>
                                        <p:tav tm="0">
                                          <p:val>
                                            <p:fltVal val="90"/>
                                          </p:val>
                                        </p:tav>
                                        <p:tav tm="100000">
                                          <p:val>
                                            <p:fltVal val="0"/>
                                          </p:val>
                                        </p:tav>
                                      </p:tavLst>
                                    </p:anim>
                                    <p:animEffect transition="in" filter="fade">
                                      <p:cBhvr>
                                        <p:cTn id="38" dur="500"/>
                                        <p:tgtEl>
                                          <p:spTgt spid="205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2056"/>
                                        </p:tgtEl>
                                        <p:attrNameLst>
                                          <p:attrName>style.visibility</p:attrName>
                                        </p:attrNameLst>
                                      </p:cBhvr>
                                      <p:to>
                                        <p:strVal val="visible"/>
                                      </p:to>
                                    </p:set>
                                    <p:anim calcmode="lin" valueType="num">
                                      <p:cBhvr>
                                        <p:cTn id="43" dur="500" fill="hold"/>
                                        <p:tgtEl>
                                          <p:spTgt spid="2056"/>
                                        </p:tgtEl>
                                        <p:attrNameLst>
                                          <p:attrName>ppt_w</p:attrName>
                                        </p:attrNameLst>
                                      </p:cBhvr>
                                      <p:tavLst>
                                        <p:tav tm="0">
                                          <p:val>
                                            <p:fltVal val="0"/>
                                          </p:val>
                                        </p:tav>
                                        <p:tav tm="100000">
                                          <p:val>
                                            <p:strVal val="#ppt_w"/>
                                          </p:val>
                                        </p:tav>
                                      </p:tavLst>
                                    </p:anim>
                                    <p:anim calcmode="lin" valueType="num">
                                      <p:cBhvr>
                                        <p:cTn id="44" dur="500" fill="hold"/>
                                        <p:tgtEl>
                                          <p:spTgt spid="2056"/>
                                        </p:tgtEl>
                                        <p:attrNameLst>
                                          <p:attrName>ppt_h</p:attrName>
                                        </p:attrNameLst>
                                      </p:cBhvr>
                                      <p:tavLst>
                                        <p:tav tm="0">
                                          <p:val>
                                            <p:fltVal val="0"/>
                                          </p:val>
                                        </p:tav>
                                        <p:tav tm="100000">
                                          <p:val>
                                            <p:strVal val="#ppt_h"/>
                                          </p:val>
                                        </p:tav>
                                      </p:tavLst>
                                    </p:anim>
                                    <p:anim calcmode="lin" valueType="num">
                                      <p:cBhvr>
                                        <p:cTn id="45" dur="500" fill="hold"/>
                                        <p:tgtEl>
                                          <p:spTgt spid="2056"/>
                                        </p:tgtEl>
                                        <p:attrNameLst>
                                          <p:attrName>style.rotation</p:attrName>
                                        </p:attrNameLst>
                                      </p:cBhvr>
                                      <p:tavLst>
                                        <p:tav tm="0">
                                          <p:val>
                                            <p:fltVal val="90"/>
                                          </p:val>
                                        </p:tav>
                                        <p:tav tm="100000">
                                          <p:val>
                                            <p:fltVal val="0"/>
                                          </p:val>
                                        </p:tav>
                                      </p:tavLst>
                                    </p:anim>
                                    <p:animEffect transition="in" filter="fade">
                                      <p:cBhvr>
                                        <p:cTn id="46" dur="500"/>
                                        <p:tgtEl>
                                          <p:spTgt spid="205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2057"/>
                                        </p:tgtEl>
                                        <p:attrNameLst>
                                          <p:attrName>style.visibility</p:attrName>
                                        </p:attrNameLst>
                                      </p:cBhvr>
                                      <p:to>
                                        <p:strVal val="visible"/>
                                      </p:to>
                                    </p:set>
                                    <p:anim calcmode="lin" valueType="num">
                                      <p:cBhvr>
                                        <p:cTn id="51" dur="500" fill="hold"/>
                                        <p:tgtEl>
                                          <p:spTgt spid="2057"/>
                                        </p:tgtEl>
                                        <p:attrNameLst>
                                          <p:attrName>ppt_w</p:attrName>
                                        </p:attrNameLst>
                                      </p:cBhvr>
                                      <p:tavLst>
                                        <p:tav tm="0">
                                          <p:val>
                                            <p:fltVal val="0"/>
                                          </p:val>
                                        </p:tav>
                                        <p:tav tm="100000">
                                          <p:val>
                                            <p:strVal val="#ppt_w"/>
                                          </p:val>
                                        </p:tav>
                                      </p:tavLst>
                                    </p:anim>
                                    <p:anim calcmode="lin" valueType="num">
                                      <p:cBhvr>
                                        <p:cTn id="52" dur="500" fill="hold"/>
                                        <p:tgtEl>
                                          <p:spTgt spid="2057"/>
                                        </p:tgtEl>
                                        <p:attrNameLst>
                                          <p:attrName>ppt_h</p:attrName>
                                        </p:attrNameLst>
                                      </p:cBhvr>
                                      <p:tavLst>
                                        <p:tav tm="0">
                                          <p:val>
                                            <p:fltVal val="0"/>
                                          </p:val>
                                        </p:tav>
                                        <p:tav tm="100000">
                                          <p:val>
                                            <p:strVal val="#ppt_h"/>
                                          </p:val>
                                        </p:tav>
                                      </p:tavLst>
                                    </p:anim>
                                    <p:anim calcmode="lin" valueType="num">
                                      <p:cBhvr>
                                        <p:cTn id="53" dur="500" fill="hold"/>
                                        <p:tgtEl>
                                          <p:spTgt spid="2057"/>
                                        </p:tgtEl>
                                        <p:attrNameLst>
                                          <p:attrName>style.rotation</p:attrName>
                                        </p:attrNameLst>
                                      </p:cBhvr>
                                      <p:tavLst>
                                        <p:tav tm="0">
                                          <p:val>
                                            <p:fltVal val="90"/>
                                          </p:val>
                                        </p:tav>
                                        <p:tav tm="100000">
                                          <p:val>
                                            <p:fltVal val="0"/>
                                          </p:val>
                                        </p:tav>
                                      </p:tavLst>
                                    </p:anim>
                                    <p:animEffect transition="in" filter="fade">
                                      <p:cBhvr>
                                        <p:cTn id="54" dur="500"/>
                                        <p:tgtEl>
                                          <p:spTgt spid="2057"/>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iterate type="lt">
                                    <p:tmPct val="5000"/>
                                  </p:iterate>
                                  <p:childTnLst>
                                    <p:set>
                                      <p:cBhvr>
                                        <p:cTn id="58" dur="1" fill="hold">
                                          <p:stCondLst>
                                            <p:cond delay="0"/>
                                          </p:stCondLst>
                                        </p:cTn>
                                        <p:tgtEl>
                                          <p:spTgt spid="10"/>
                                        </p:tgtEl>
                                        <p:attrNameLst>
                                          <p:attrName>style.visibility</p:attrName>
                                        </p:attrNameLst>
                                      </p:cBhvr>
                                      <p:to>
                                        <p:strVal val="visible"/>
                                      </p:to>
                                    </p:set>
                                    <p:anim calcmode="lin" valueType="num">
                                      <p:cBhvr>
                                        <p:cTn id="59" dur="500" fill="hold"/>
                                        <p:tgtEl>
                                          <p:spTgt spid="10"/>
                                        </p:tgtEl>
                                        <p:attrNameLst>
                                          <p:attrName>ppt_w</p:attrName>
                                        </p:attrNameLst>
                                      </p:cBhvr>
                                      <p:tavLst>
                                        <p:tav tm="0">
                                          <p:val>
                                            <p:fltVal val="0"/>
                                          </p:val>
                                        </p:tav>
                                        <p:tav tm="100000">
                                          <p:val>
                                            <p:strVal val="#ppt_w"/>
                                          </p:val>
                                        </p:tav>
                                      </p:tavLst>
                                    </p:anim>
                                    <p:anim calcmode="lin" valueType="num">
                                      <p:cBhvr>
                                        <p:cTn id="60" dur="500" fill="hold"/>
                                        <p:tgtEl>
                                          <p:spTgt spid="10"/>
                                        </p:tgtEl>
                                        <p:attrNameLst>
                                          <p:attrName>ppt_h</p:attrName>
                                        </p:attrNameLst>
                                      </p:cBhvr>
                                      <p:tavLst>
                                        <p:tav tm="0">
                                          <p:val>
                                            <p:fltVal val="0"/>
                                          </p:val>
                                        </p:tav>
                                        <p:tav tm="100000">
                                          <p:val>
                                            <p:strVal val="#ppt_h"/>
                                          </p:val>
                                        </p:tav>
                                      </p:tavLst>
                                    </p:anim>
                                    <p:anim calcmode="lin" valueType="num">
                                      <p:cBhvr>
                                        <p:cTn id="61" dur="500" fill="hold"/>
                                        <p:tgtEl>
                                          <p:spTgt spid="10"/>
                                        </p:tgtEl>
                                        <p:attrNameLst>
                                          <p:attrName>style.rotation</p:attrName>
                                        </p:attrNameLst>
                                      </p:cBhvr>
                                      <p:tavLst>
                                        <p:tav tm="0">
                                          <p:val>
                                            <p:fltVal val="90"/>
                                          </p:val>
                                        </p:tav>
                                        <p:tav tm="100000">
                                          <p:val>
                                            <p:fltVal val="0"/>
                                          </p:val>
                                        </p:tav>
                                      </p:tavLst>
                                    </p:anim>
                                    <p:animEffect transition="in" filter="fade">
                                      <p:cBhvr>
                                        <p:cTn id="6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4" grpId="0"/>
      <p:bldP spid="2055" grpId="0"/>
      <p:bldP spid="2056" grpId="0"/>
      <p:bldP spid="205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sp>
        <p:nvSpPr>
          <p:cNvPr id="3" name="Content Placeholder 2"/>
          <p:cNvSpPr>
            <a:spLocks noGrp="1"/>
          </p:cNvSpPr>
          <p:nvPr>
            <p:ph idx="1"/>
          </p:nvPr>
        </p:nvSpPr>
        <p:spPr/>
        <p:txBody>
          <a:bodyPr>
            <a:normAutofit fontScale="92500"/>
          </a:bodyPr>
          <a:lstStyle/>
          <a:p>
            <a:pPr lvl="0"/>
            <a:r>
              <a:rPr lang="en-GB" dirty="0"/>
              <a:t>Write in full sentences and in shorter paragraphs. </a:t>
            </a:r>
          </a:p>
          <a:p>
            <a:pPr lvl="0"/>
            <a:r>
              <a:rPr lang="en-GB" dirty="0"/>
              <a:t>You can use informal language, but remember to use varied, interesting,</a:t>
            </a:r>
          </a:p>
          <a:p>
            <a:pPr marL="0" indent="0">
              <a:buNone/>
            </a:pPr>
            <a:r>
              <a:rPr lang="en-GB" dirty="0" smtClean="0"/>
              <a:t>   </a:t>
            </a:r>
            <a:r>
              <a:rPr lang="en-GB" b="1" dirty="0"/>
              <a:t>ambitious vocabulary – </a:t>
            </a:r>
            <a:r>
              <a:rPr lang="en-GB" b="1" dirty="0" smtClean="0"/>
              <a:t>no slang! </a:t>
            </a:r>
            <a:endParaRPr lang="en-GB" dirty="0"/>
          </a:p>
          <a:p>
            <a:pPr lvl="0"/>
            <a:r>
              <a:rPr lang="en-GB" dirty="0"/>
              <a:t>You can use bullet points to set out key points and information. Do this at the end or near the end of the leaflet. Make sure you have explained each point fully, earlier in your writing. </a:t>
            </a:r>
          </a:p>
          <a:p>
            <a:pPr lvl="0"/>
            <a:r>
              <a:rPr lang="en-GB" b="1" dirty="0"/>
              <a:t>Use A FOREST</a:t>
            </a:r>
            <a:r>
              <a:rPr lang="en-GB" dirty="0"/>
              <a:t>!</a:t>
            </a:r>
          </a:p>
          <a:p>
            <a:pPr lvl="0"/>
            <a:r>
              <a:rPr lang="en-GB" dirty="0"/>
              <a:t>Make sure you include lots of facts about the topic as well as opinions.</a:t>
            </a:r>
          </a:p>
          <a:p>
            <a:pPr lvl="0"/>
            <a:r>
              <a:rPr lang="en-GB" dirty="0"/>
              <a:t>Use lots of statistics!</a:t>
            </a:r>
          </a:p>
          <a:p>
            <a:endParaRPr lang="en-GB" dirty="0"/>
          </a:p>
        </p:txBody>
      </p:sp>
    </p:spTree>
    <p:extLst>
      <p:ext uri="{BB962C8B-B14F-4D97-AF65-F5344CB8AC3E}">
        <p14:creationId xmlns:p14="http://schemas.microsoft.com/office/powerpoint/2010/main" val="377715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6200775"/>
          </a:xfrm>
        </p:spPr>
        <p:txBody>
          <a:bodyPr/>
          <a:lstStyle/>
          <a:p>
            <a:endParaRPr lang="en-GB" dirty="0"/>
          </a:p>
        </p:txBody>
      </p:sp>
      <p:pic>
        <p:nvPicPr>
          <p:cNvPr id="2105" name="Picture 57" descr="bs00627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5562" y="2344736"/>
            <a:ext cx="1579563" cy="1719263"/>
          </a:xfrm>
          <a:prstGeom prst="rect">
            <a:avLst/>
          </a:prstGeom>
          <a:noFill/>
          <a:extLst>
            <a:ext uri="{909E8E84-426E-40DD-AFC4-6F175D3DCCD1}">
              <a14:hiddenFill xmlns:a14="http://schemas.microsoft.com/office/drawing/2010/main">
                <a:solidFill>
                  <a:srgbClr val="FFFFFF"/>
                </a:solidFill>
              </a14:hiddenFill>
            </a:ext>
          </a:extLst>
        </p:spPr>
      </p:pic>
      <p:sp>
        <p:nvSpPr>
          <p:cNvPr id="2059" name="Text Box 73"/>
          <p:cNvSpPr txBox="1">
            <a:spLocks noChangeArrowheads="1"/>
          </p:cNvSpPr>
          <p:nvPr/>
        </p:nvSpPr>
        <p:spPr bwMode="auto">
          <a:xfrm>
            <a:off x="806450" y="1028235"/>
            <a:ext cx="2667000" cy="7532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Images – what kind of pictures will you choose?</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0" name="Text Box 72"/>
          <p:cNvSpPr txBox="1">
            <a:spLocks noChangeArrowheads="1"/>
          </p:cNvSpPr>
          <p:nvPr/>
        </p:nvSpPr>
        <p:spPr bwMode="auto">
          <a:xfrm>
            <a:off x="4792662" y="365125"/>
            <a:ext cx="2132013" cy="1159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Topic sentences and short paragraphs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1" name="Text Box 71"/>
          <p:cNvSpPr txBox="1">
            <a:spLocks noChangeArrowheads="1"/>
          </p:cNvSpPr>
          <p:nvPr/>
        </p:nvSpPr>
        <p:spPr bwMode="auto">
          <a:xfrm>
            <a:off x="7587049" y="125798"/>
            <a:ext cx="4500175" cy="60031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0" lang="en-GB" altLang="en-US" sz="2000" b="1"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The words and phrases you will use to persuade your audience and suit your purpose </a:t>
            </a:r>
            <a:r>
              <a:rPr lang="en-GB" sz="2000" dirty="0" smtClean="0"/>
              <a:t>:</a:t>
            </a:r>
            <a:endParaRPr lang="en-GB" sz="2000" dirty="0"/>
          </a:p>
          <a:p>
            <a:r>
              <a:rPr lang="en-GB" sz="2000" u="sng" dirty="0"/>
              <a:t>Questions </a:t>
            </a:r>
            <a:r>
              <a:rPr lang="en-GB" sz="2000" dirty="0" smtClean="0"/>
              <a:t>  </a:t>
            </a:r>
            <a:r>
              <a:rPr lang="en-GB" sz="2000" i="1" dirty="0"/>
              <a:t>Do you want to know </a:t>
            </a:r>
            <a:r>
              <a:rPr lang="en-GB" sz="2000" b="1" i="1" dirty="0"/>
              <a:t>how </a:t>
            </a:r>
            <a:r>
              <a:rPr lang="en-GB" sz="2000" i="1" dirty="0"/>
              <a:t>to make a change?</a:t>
            </a:r>
          </a:p>
          <a:p>
            <a:r>
              <a:rPr lang="en-GB" sz="2000" u="sng" dirty="0"/>
              <a:t>Benefits</a:t>
            </a:r>
            <a:r>
              <a:rPr lang="en-GB" sz="2000" dirty="0"/>
              <a:t> 	  </a:t>
            </a:r>
            <a:r>
              <a:rPr lang="en-GB" sz="2000" i="1" dirty="0"/>
              <a:t>With </a:t>
            </a:r>
            <a:r>
              <a:rPr lang="en-GB" sz="2000" i="1" dirty="0" smtClean="0"/>
              <a:t>determination </a:t>
            </a:r>
            <a:r>
              <a:rPr lang="en-GB" sz="2000" i="1" dirty="0"/>
              <a:t>you can defeat your demons</a:t>
            </a:r>
          </a:p>
          <a:p>
            <a:r>
              <a:rPr lang="en-GB" sz="2000" u="sng" dirty="0"/>
              <a:t>Advice</a:t>
            </a:r>
            <a:r>
              <a:rPr lang="en-GB" sz="2000" dirty="0"/>
              <a:t>	</a:t>
            </a:r>
            <a:r>
              <a:rPr lang="en-GB" sz="2000" i="1" dirty="0" smtClean="0"/>
              <a:t>Try </a:t>
            </a:r>
            <a:r>
              <a:rPr lang="en-GB" sz="2000" i="1" dirty="0"/>
              <a:t>to talk to someone you trust</a:t>
            </a:r>
          </a:p>
          <a:p>
            <a:r>
              <a:rPr lang="en-GB" sz="2000" u="sng" dirty="0" smtClean="0"/>
              <a:t>Information</a:t>
            </a:r>
            <a:r>
              <a:rPr lang="en-GB" sz="2000" dirty="0" smtClean="0"/>
              <a:t>  </a:t>
            </a:r>
            <a:r>
              <a:rPr lang="en-GB" sz="2000" i="1" dirty="0"/>
              <a:t>Contact us on 0800 88998899 or at WWW.drugs.co.uk</a:t>
            </a:r>
          </a:p>
          <a:p>
            <a:r>
              <a:rPr lang="en-GB" sz="2000" u="sng" dirty="0" smtClean="0"/>
              <a:t>Reassurance</a:t>
            </a:r>
            <a:r>
              <a:rPr lang="en-GB" sz="2000" dirty="0" smtClean="0"/>
              <a:t>  </a:t>
            </a:r>
            <a:r>
              <a:rPr lang="en-GB" sz="2000" i="1" dirty="0"/>
              <a:t>John’s story shows that it can be done</a:t>
            </a:r>
          </a:p>
          <a:p>
            <a:r>
              <a:rPr lang="en-GB" sz="2000" u="sng" dirty="0"/>
              <a:t>Understanding </a:t>
            </a:r>
            <a:r>
              <a:rPr lang="en-GB" sz="2000" dirty="0"/>
              <a:t> </a:t>
            </a:r>
            <a:r>
              <a:rPr lang="en-GB" sz="2000" i="1" dirty="0"/>
              <a:t>It can feel like you are on a downward spiral</a:t>
            </a:r>
          </a:p>
          <a:p>
            <a:r>
              <a:rPr lang="en-GB" sz="2000" u="sng" dirty="0" smtClean="0"/>
              <a:t>Risks</a:t>
            </a:r>
            <a:r>
              <a:rPr lang="en-GB" sz="2000" dirty="0" smtClean="0"/>
              <a:t>  </a:t>
            </a:r>
            <a:r>
              <a:rPr lang="en-GB" sz="2000" i="1" dirty="0"/>
              <a:t>If you do </a:t>
            </a:r>
            <a:r>
              <a:rPr lang="en-GB" sz="2000" i="1" dirty="0" smtClean="0"/>
              <a:t>nothing, </a:t>
            </a:r>
            <a:r>
              <a:rPr lang="en-GB" sz="2000" i="1" dirty="0"/>
              <a:t>things are likely to get </a:t>
            </a:r>
            <a:r>
              <a:rPr lang="en-GB" sz="2000" i="1" dirty="0" smtClean="0"/>
              <a:t>worse</a:t>
            </a:r>
          </a:p>
          <a:p>
            <a:endParaRPr lang="en-GB" sz="2000" dirty="0" smtClean="0"/>
          </a:p>
          <a:p>
            <a:pPr algn="ctr"/>
            <a:r>
              <a:rPr lang="en-GB" sz="2000" dirty="0" smtClean="0"/>
              <a:t>USE </a:t>
            </a:r>
            <a:r>
              <a:rPr lang="en-GB" sz="2000" u="sng" dirty="0" smtClean="0">
                <a:solidFill>
                  <a:srgbClr val="0070C0"/>
                </a:solidFill>
              </a:rPr>
              <a:t>A FOREST DRIP </a:t>
            </a:r>
            <a:r>
              <a:rPr lang="en-GB" sz="2000" dirty="0" smtClean="0"/>
              <a:t>TECHNIQUES</a:t>
            </a:r>
            <a:endParaRPr lang="en-GB" sz="200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3" name="Text Box 69"/>
          <p:cNvSpPr txBox="1">
            <a:spLocks noChangeArrowheads="1"/>
          </p:cNvSpPr>
          <p:nvPr/>
        </p:nvSpPr>
        <p:spPr bwMode="auto">
          <a:xfrm>
            <a:off x="6210300" y="5442639"/>
            <a:ext cx="1428750" cy="819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Headings and layout</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4" name="Text Box 68"/>
          <p:cNvSpPr txBox="1">
            <a:spLocks noChangeArrowheads="1"/>
          </p:cNvSpPr>
          <p:nvPr/>
        </p:nvSpPr>
        <p:spPr bwMode="auto">
          <a:xfrm>
            <a:off x="3505993" y="5029068"/>
            <a:ext cx="2352675" cy="819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Different fonts</a:t>
            </a:r>
            <a:endParaRPr kumimoji="0" lang="en-GB" altLang="en-US"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Bullet points</a:t>
            </a:r>
            <a:endParaRPr kumimoji="0" lang="en-GB" altLang="en-US"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Italics to add emphasis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5" name="Text Box 67"/>
          <p:cNvSpPr txBox="1">
            <a:spLocks noChangeArrowheads="1"/>
          </p:cNvSpPr>
          <p:nvPr/>
        </p:nvSpPr>
        <p:spPr bwMode="auto">
          <a:xfrm>
            <a:off x="977900" y="2812198"/>
            <a:ext cx="1982772" cy="11172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Colours – what would fit with the topic of your</a:t>
            </a:r>
            <a:r>
              <a:rPr kumimoji="0" lang="en-GB" altLang="en-US" sz="2000" b="0" i="0" u="none" strike="noStrike" cap="none" normalizeH="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 leaflet</a:t>
            </a:r>
            <a:r>
              <a:rPr kumimoji="0" lang="en-GB" altLang="en-US" sz="2000" b="0"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6" name="Text Box 66"/>
          <p:cNvSpPr txBox="1">
            <a:spLocks noChangeArrowheads="1"/>
          </p:cNvSpPr>
          <p:nvPr/>
        </p:nvSpPr>
        <p:spPr bwMode="auto">
          <a:xfrm>
            <a:off x="806450" y="5005774"/>
            <a:ext cx="2495550" cy="819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Gill Sans MT" panose="020B0502020104020203" pitchFamily="34" charset="0"/>
                <a:ea typeface="Times New Roman" panose="02020603050405020304" pitchFamily="18" charset="0"/>
                <a:cs typeface="Comic Sans MS" panose="030F0702030302020204" pitchFamily="66" charset="0"/>
              </a:rPr>
              <a:t>Information and facts that you will use to inform and persuade your readers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067" name="Line 65"/>
          <p:cNvSpPr>
            <a:spLocks noChangeShapeType="1"/>
          </p:cNvSpPr>
          <p:nvPr/>
        </p:nvSpPr>
        <p:spPr bwMode="auto">
          <a:xfrm flipH="1" flipV="1">
            <a:off x="5867400" y="1458911"/>
            <a:ext cx="0" cy="78740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68" name="Line 64"/>
          <p:cNvSpPr>
            <a:spLocks noChangeShapeType="1"/>
          </p:cNvSpPr>
          <p:nvPr/>
        </p:nvSpPr>
        <p:spPr bwMode="auto">
          <a:xfrm flipH="1" flipV="1">
            <a:off x="3187701" y="1733126"/>
            <a:ext cx="1947861" cy="444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69" name="Line 63"/>
          <p:cNvSpPr>
            <a:spLocks noChangeShapeType="1"/>
          </p:cNvSpPr>
          <p:nvPr/>
        </p:nvSpPr>
        <p:spPr bwMode="auto">
          <a:xfrm flipV="1">
            <a:off x="6404576" y="2019843"/>
            <a:ext cx="1057275" cy="315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70" name="Line 62"/>
          <p:cNvSpPr>
            <a:spLocks noChangeShapeType="1"/>
          </p:cNvSpPr>
          <p:nvPr/>
        </p:nvSpPr>
        <p:spPr bwMode="auto">
          <a:xfrm flipH="1" flipV="1">
            <a:off x="3302000" y="3252753"/>
            <a:ext cx="1422384" cy="190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72" name="Line 60"/>
          <p:cNvSpPr>
            <a:spLocks noChangeShapeType="1"/>
          </p:cNvSpPr>
          <p:nvPr/>
        </p:nvSpPr>
        <p:spPr bwMode="auto">
          <a:xfrm flipH="1">
            <a:off x="2740025" y="3975100"/>
            <a:ext cx="1834356" cy="1030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73" name="Line 59"/>
          <p:cNvSpPr>
            <a:spLocks noChangeShapeType="1"/>
          </p:cNvSpPr>
          <p:nvPr/>
        </p:nvSpPr>
        <p:spPr bwMode="auto">
          <a:xfrm flipH="1">
            <a:off x="4724384" y="4230620"/>
            <a:ext cx="565187" cy="65333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74" name="Line 58"/>
          <p:cNvSpPr>
            <a:spLocks noChangeShapeType="1"/>
          </p:cNvSpPr>
          <p:nvPr/>
        </p:nvSpPr>
        <p:spPr bwMode="auto">
          <a:xfrm>
            <a:off x="5890418" y="4064000"/>
            <a:ext cx="856457" cy="119997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75" name="Rectangle 74"/>
          <p:cNvSpPr>
            <a:spLocks noChangeArrowheads="1"/>
          </p:cNvSpPr>
          <p:nvPr/>
        </p:nvSpPr>
        <p:spPr bwMode="auto">
          <a:xfrm>
            <a:off x="152400" y="27415"/>
            <a:ext cx="46402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70C0"/>
                </a:solidFill>
                <a:effectLst/>
                <a:latin typeface="Gill Sans MT" panose="020B0502020104020203" pitchFamily="34" charset="0"/>
                <a:ea typeface="Times New Roman" panose="02020603050405020304" pitchFamily="18" charset="0"/>
                <a:cs typeface="Comic Sans MS" panose="030F0702030302020204" pitchFamily="66" charset="0"/>
              </a:rPr>
              <a:t>Things to think about when you are planning your leaflet:</a:t>
            </a:r>
            <a:endParaRPr kumimoji="0" lang="en-GB" altLang="en-US" sz="2400" b="0" i="0" u="none" strike="noStrike" cap="none" normalizeH="0" baseline="0" dirty="0" smtClean="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76" name="Rectangle 83"/>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
            </a:r>
            <a:br>
              <a:rPr kumimoji="0" lang="en-GB" altLang="en-US" sz="1800" b="0" i="0" u="none" strike="noStrike" cap="none" normalizeH="0" baseline="0" smtClean="0">
                <a:ln>
                  <a:noFill/>
                </a:ln>
                <a:solidFill>
                  <a:schemeClr val="tx1"/>
                </a:solidFill>
                <a:effectLst/>
                <a:latin typeface="Arial" panose="020B0604020202020204" pitchFamily="34" charset="0"/>
              </a:rPr>
            </a:b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2078" name="Rectangle 8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97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7"/>
            <a:ext cx="10688594" cy="1325563"/>
          </a:xfrm>
        </p:spPr>
        <p:txBody>
          <a:bodyPr>
            <a:normAutofit/>
          </a:bodyPr>
          <a:lstStyle/>
          <a:p>
            <a:r>
              <a:rPr lang="en-GB" dirty="0" smtClean="0"/>
              <a:t>A FOREST DRIP </a:t>
            </a:r>
            <a:br>
              <a:rPr lang="en-GB" dirty="0" smtClean="0"/>
            </a:br>
            <a:r>
              <a:rPr lang="en-GB" dirty="0" smtClean="0">
                <a:solidFill>
                  <a:srgbClr val="00B050"/>
                </a:solidFill>
              </a:rPr>
              <a:t>You can still use some of these techniques</a:t>
            </a:r>
            <a:endParaRPr lang="en-US" dirty="0">
              <a:solidFill>
                <a:srgbClr val="00B050"/>
              </a:solidFill>
            </a:endParaRPr>
          </a:p>
        </p:txBody>
      </p:sp>
      <p:sp>
        <p:nvSpPr>
          <p:cNvPr id="3" name="Content Placeholder 2"/>
          <p:cNvSpPr>
            <a:spLocks noGrp="1"/>
          </p:cNvSpPr>
          <p:nvPr>
            <p:ph idx="1"/>
          </p:nvPr>
        </p:nvSpPr>
        <p:spPr>
          <a:xfrm>
            <a:off x="444843" y="1690688"/>
            <a:ext cx="11405287" cy="5031388"/>
          </a:xfrm>
        </p:spPr>
        <p:txBody>
          <a:bodyPr>
            <a:normAutofit fontScale="85000" lnSpcReduction="10000"/>
          </a:bodyPr>
          <a:lstStyle/>
          <a:p>
            <a:r>
              <a:rPr lang="en-GB" dirty="0" smtClean="0">
                <a:solidFill>
                  <a:srgbClr val="00B050"/>
                </a:solidFill>
              </a:rPr>
              <a:t>A</a:t>
            </a:r>
            <a:r>
              <a:rPr lang="en-GB" dirty="0" smtClean="0"/>
              <a:t>necdotes – remember </a:t>
            </a:r>
            <a:r>
              <a:rPr lang="en-GB" dirty="0" smtClean="0"/>
              <a:t>Charlie the cat that was starved by its owners and left for dead</a:t>
            </a:r>
          </a:p>
          <a:p>
            <a:r>
              <a:rPr lang="en-GB" dirty="0" smtClean="0">
                <a:solidFill>
                  <a:srgbClr val="00B050"/>
                </a:solidFill>
              </a:rPr>
              <a:t>F</a:t>
            </a:r>
            <a:r>
              <a:rPr lang="en-GB" dirty="0" smtClean="0"/>
              <a:t>acts/statistics </a:t>
            </a:r>
            <a:r>
              <a:rPr lang="en-GB" dirty="0" smtClean="0"/>
              <a:t>– over 96% of the people at school said..</a:t>
            </a:r>
            <a:endParaRPr lang="en-GB" dirty="0"/>
          </a:p>
          <a:p>
            <a:r>
              <a:rPr lang="en-GB" dirty="0" smtClean="0">
                <a:solidFill>
                  <a:srgbClr val="00B050"/>
                </a:solidFill>
              </a:rPr>
              <a:t>O</a:t>
            </a:r>
            <a:r>
              <a:rPr lang="en-GB" dirty="0" smtClean="0"/>
              <a:t>pinions – Clearly, the best way to lose weight is to cut out fatty foods</a:t>
            </a:r>
            <a:endParaRPr lang="en-GB" dirty="0"/>
          </a:p>
          <a:p>
            <a:r>
              <a:rPr lang="en-GB" dirty="0">
                <a:solidFill>
                  <a:srgbClr val="00B050"/>
                </a:solidFill>
              </a:rPr>
              <a:t>R</a:t>
            </a:r>
            <a:r>
              <a:rPr lang="en-GB" dirty="0"/>
              <a:t>hetorical </a:t>
            </a:r>
            <a:r>
              <a:rPr lang="en-GB" dirty="0" smtClean="0"/>
              <a:t>question – don’t we all want to go on holiday?</a:t>
            </a:r>
            <a:endParaRPr lang="en-GB" dirty="0"/>
          </a:p>
          <a:p>
            <a:r>
              <a:rPr lang="en-GB" dirty="0">
                <a:solidFill>
                  <a:srgbClr val="00B050"/>
                </a:solidFill>
              </a:rPr>
              <a:t>E</a:t>
            </a:r>
            <a:r>
              <a:rPr lang="en-GB" dirty="0"/>
              <a:t>motive </a:t>
            </a:r>
            <a:r>
              <a:rPr lang="en-GB" dirty="0" smtClean="0"/>
              <a:t>language/exaggeration – the tragic loss of pies from the school lunch menu….</a:t>
            </a:r>
            <a:endParaRPr lang="en-GB" dirty="0"/>
          </a:p>
          <a:p>
            <a:r>
              <a:rPr lang="en-GB" dirty="0">
                <a:solidFill>
                  <a:srgbClr val="00B050"/>
                </a:solidFill>
              </a:rPr>
              <a:t>S</a:t>
            </a:r>
            <a:r>
              <a:rPr lang="en-GB" dirty="0"/>
              <a:t>arcasm or </a:t>
            </a:r>
            <a:r>
              <a:rPr lang="en-GB" dirty="0" smtClean="0"/>
              <a:t>humour – we all know that training for a marathon does not include a daily  jog to Macdonald’s?</a:t>
            </a:r>
            <a:endParaRPr lang="en-GB" dirty="0"/>
          </a:p>
          <a:p>
            <a:r>
              <a:rPr lang="en-GB" dirty="0" smtClean="0">
                <a:solidFill>
                  <a:srgbClr val="00B050"/>
                </a:solidFill>
              </a:rPr>
              <a:t>T</a:t>
            </a:r>
            <a:r>
              <a:rPr lang="en-GB" dirty="0" smtClean="0"/>
              <a:t>riples – annoyed, appalled and irritated</a:t>
            </a:r>
            <a:endParaRPr lang="en-GB" dirty="0"/>
          </a:p>
          <a:p>
            <a:r>
              <a:rPr lang="en-GB" dirty="0">
                <a:solidFill>
                  <a:srgbClr val="00B050"/>
                </a:solidFill>
              </a:rPr>
              <a:t>D</a:t>
            </a:r>
            <a:r>
              <a:rPr lang="en-GB" dirty="0"/>
              <a:t>irect language/inclusive language – you, we, our, us</a:t>
            </a:r>
          </a:p>
          <a:p>
            <a:r>
              <a:rPr lang="en-GB" dirty="0" smtClean="0">
                <a:solidFill>
                  <a:srgbClr val="00B050"/>
                </a:solidFill>
              </a:rPr>
              <a:t>R</a:t>
            </a:r>
            <a:r>
              <a:rPr lang="en-GB" dirty="0" smtClean="0"/>
              <a:t>epetition – education, education, education</a:t>
            </a:r>
            <a:endParaRPr lang="en-GB" dirty="0"/>
          </a:p>
          <a:p>
            <a:r>
              <a:rPr lang="en-GB" dirty="0" smtClean="0">
                <a:solidFill>
                  <a:srgbClr val="00B050"/>
                </a:solidFill>
              </a:rPr>
              <a:t>I</a:t>
            </a:r>
            <a:r>
              <a:rPr lang="en-GB" dirty="0" smtClean="0"/>
              <a:t>mperatives – try this, consider…picture, imagine, follow, look, stop, </a:t>
            </a:r>
            <a:endParaRPr lang="en-GB" dirty="0"/>
          </a:p>
          <a:p>
            <a:r>
              <a:rPr lang="en-GB" dirty="0">
                <a:solidFill>
                  <a:srgbClr val="00B050"/>
                </a:solidFill>
              </a:rPr>
              <a:t>P</a:t>
            </a:r>
            <a:r>
              <a:rPr lang="en-GB" dirty="0"/>
              <a:t>unctuation for </a:t>
            </a:r>
            <a:r>
              <a:rPr lang="en-GB" dirty="0" smtClean="0"/>
              <a:t>effect - !  ?  :  ; - </a:t>
            </a:r>
            <a:endParaRPr lang="en-GB" dirty="0"/>
          </a:p>
          <a:p>
            <a:pPr marL="0" indent="0">
              <a:buNone/>
            </a:pPr>
            <a:endParaRPr lang="en-US" dirty="0"/>
          </a:p>
        </p:txBody>
      </p:sp>
    </p:spTree>
    <p:extLst>
      <p:ext uri="{BB962C8B-B14F-4D97-AF65-F5344CB8AC3E}">
        <p14:creationId xmlns:p14="http://schemas.microsoft.com/office/powerpoint/2010/main" val="420256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84205"/>
            <a:ext cx="15061281" cy="5892758"/>
          </a:xfrm>
        </p:spPr>
        <p:txBody>
          <a:bodyPr/>
          <a:lstStyle/>
          <a:p>
            <a:pPr marL="0" indent="0">
              <a:buNone/>
            </a:pPr>
            <a:endParaRPr lang="en-GB" dirty="0"/>
          </a:p>
        </p:txBody>
      </p:sp>
      <p:sp>
        <p:nvSpPr>
          <p:cNvPr id="5" name="Rectangle 16"/>
          <p:cNvSpPr>
            <a:spLocks noChangeArrowheads="1"/>
          </p:cNvSpPr>
          <p:nvPr/>
        </p:nvSpPr>
        <p:spPr bwMode="auto">
          <a:xfrm>
            <a:off x="152399" y="152400"/>
            <a:ext cx="1746235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6" name="Group 1"/>
          <p:cNvGrpSpPr>
            <a:grpSpLocks noChangeAspect="1"/>
          </p:cNvGrpSpPr>
          <p:nvPr/>
        </p:nvGrpSpPr>
        <p:grpSpPr bwMode="auto">
          <a:xfrm>
            <a:off x="126062" y="-3376384"/>
            <a:ext cx="9125846" cy="10011564"/>
            <a:chOff x="2073" y="-656"/>
            <a:chExt cx="7496" cy="11130"/>
          </a:xfrm>
        </p:grpSpPr>
        <p:sp>
          <p:nvSpPr>
            <p:cNvPr id="7" name="AutoShape 15"/>
            <p:cNvSpPr>
              <a:spLocks noChangeAspect="1" noChangeArrowheads="1" noTextEdit="1"/>
            </p:cNvSpPr>
            <p:nvPr/>
          </p:nvSpPr>
          <p:spPr bwMode="auto">
            <a:xfrm>
              <a:off x="2073" y="-656"/>
              <a:ext cx="7496" cy="11055"/>
            </a:xfrm>
            <a:prstGeom prst="rect">
              <a:avLst/>
            </a:prstGeom>
            <a:gradFill rotWithShape="1">
              <a:gsLst>
                <a:gs pos="0">
                  <a:srgbClr val="FF4F4F"/>
                </a:gs>
                <a:gs pos="50000">
                  <a:srgbClr val="FF4F4F">
                    <a:gamma/>
                    <a:tint val="0"/>
                    <a:invGamma/>
                  </a:srgbClr>
                </a:gs>
                <a:gs pos="100000">
                  <a:srgbClr val="FF4F4F"/>
                </a:gs>
              </a:gsLst>
              <a:lin ang="0" scaled="1"/>
            </a:gradFill>
          </p:spPr>
          <p:txBody>
            <a:bodyPr vert="horz" wrap="square" lIns="91440" tIns="45720" rIns="91440" bIns="45720" numCol="1" anchor="t" anchorCtr="0" compatLnSpc="1">
              <a:prstTxWarp prst="textNoShape">
                <a:avLst/>
              </a:prstTxWarp>
            </a:bodyPr>
            <a:lstStyle/>
            <a:p>
              <a:endParaRPr lang="en-GB"/>
            </a:p>
          </p:txBody>
        </p:sp>
        <p:sp>
          <p:nvSpPr>
            <p:cNvPr id="8" name="Text Box 14"/>
            <p:cNvSpPr txBox="1">
              <a:spLocks noChangeArrowheads="1"/>
            </p:cNvSpPr>
            <p:nvPr/>
          </p:nvSpPr>
          <p:spPr bwMode="auto">
            <a:xfrm>
              <a:off x="2224" y="3098"/>
              <a:ext cx="2443" cy="282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Every cigarette you smoke contains three very dangerous substances, they are;</a:t>
              </a: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Tar</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 Blocks arteries and causes cancer</a:t>
              </a: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Nicotine</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 Is addictive and causes cholesterol levels to rise</a:t>
              </a: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Carbon monoxide</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 restricts oxygen circulating body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13"/>
            <p:cNvSpPr txBox="1">
              <a:spLocks noChangeArrowheads="1"/>
            </p:cNvSpPr>
            <p:nvPr/>
          </p:nvSpPr>
          <p:spPr bwMode="auto">
            <a:xfrm>
              <a:off x="4795" y="3394"/>
              <a:ext cx="2186" cy="25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Each cigarette smoked takes between </a:t>
              </a:r>
              <a:r>
                <a:rPr kumimoji="0" lang="en-US" altLang="en-US" sz="27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11 and 15 </a:t>
              </a:r>
              <a:r>
                <a:rPr kumimoji="0" lang="en-US" altLang="en-US" sz="2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minutes off your life!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12"/>
            <p:cNvSpPr txBox="1">
              <a:spLocks noChangeArrowheads="1"/>
            </p:cNvSpPr>
            <p:nvPr/>
          </p:nvSpPr>
          <p:spPr bwMode="auto">
            <a:xfrm>
              <a:off x="7109" y="3394"/>
              <a:ext cx="2443" cy="25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Smoking doesn’t just harm you, it also harms others around you; this is called passive smoking.</a:t>
              </a:r>
              <a:endParaRPr kumimoji="0" lang="en-US" altLang="en-US" sz="1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Passive smoking harms family, friends and children if you smoke around them.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WordArt 11"/>
            <p:cNvSpPr>
              <a:spLocks noChangeArrowheads="1" noChangeShapeType="1" noTextEdit="1"/>
            </p:cNvSpPr>
            <p:nvPr/>
          </p:nvSpPr>
          <p:spPr bwMode="auto">
            <a:xfrm>
              <a:off x="2363" y="6625"/>
              <a:ext cx="7050" cy="710"/>
            </a:xfrm>
            <a:prstGeom prst="rect">
              <a:avLst/>
            </a:prstGeom>
          </p:spPr>
          <p:txBody>
            <a:bodyPr wrap="none" fromWordArt="1">
              <a:prstTxWarp prst="textPlain">
                <a:avLst>
                  <a:gd name="adj" fmla="val 50000"/>
                </a:avLst>
              </a:prstTxWarp>
            </a:bodyPr>
            <a:lstStyle/>
            <a:p>
              <a:pPr algn="ctr" rtl="0">
                <a:buNone/>
              </a:pPr>
              <a:r>
                <a:rPr lang="en-GB" sz="3600" i="1" kern="10" spc="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panose="020B0A04020102020204" pitchFamily="34" charset="0"/>
                </a:rPr>
                <a:t>Smoking - the killer facts</a:t>
              </a:r>
              <a:endParaRPr lang="en-GB" sz="3600" i="1" kern="10" spc="0" dirty="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panose="020B0A04020102020204" pitchFamily="34" charset="0"/>
              </a:endParaRPr>
            </a:p>
          </p:txBody>
        </p:sp>
        <p:sp>
          <p:nvSpPr>
            <p:cNvPr id="12" name="Text Box 10"/>
            <p:cNvSpPr txBox="1">
              <a:spLocks noChangeArrowheads="1"/>
            </p:cNvSpPr>
            <p:nvPr/>
          </p:nvSpPr>
          <p:spPr bwMode="auto">
            <a:xfrm>
              <a:off x="2103" y="7880"/>
              <a:ext cx="2478" cy="24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Over </a:t>
              </a: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half</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all addicted smokers will die from their addiction.</a:t>
              </a: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Things are getting better for stopping smoking, in </a:t>
              </a: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1972</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just </a:t>
              </a: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under half </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adults</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 the UK smoked.  Now, in 2014, that has fallen to just over a </a:t>
              </a: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quarter</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9"/>
            <p:cNvSpPr txBox="1">
              <a:spLocks noChangeArrowheads="1"/>
            </p:cNvSpPr>
            <p:nvPr/>
          </p:nvSpPr>
          <p:spPr bwMode="auto">
            <a:xfrm>
              <a:off x="6981" y="7880"/>
              <a:ext cx="2557" cy="21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Over 25% of all smokers in the UK started as under aged smokers whilst they were teenagers.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8"/>
            <p:cNvSpPr txBox="1">
              <a:spLocks noChangeArrowheads="1"/>
            </p:cNvSpPr>
            <p:nvPr/>
          </p:nvSpPr>
          <p:spPr bwMode="auto">
            <a:xfrm>
              <a:off x="4728" y="7880"/>
              <a:ext cx="2186" cy="25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If a woman smokes during pregnancy, her child will have a much higher chance of being disabled than a child with non smoking parents.  Also there is an extremely high chance of that child being an</a:t>
              </a:r>
              <a:r>
                <a:rPr kumimoji="0" lang="en-US" altLang="en-US" sz="1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addicted smoker in later life.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Line 7"/>
            <p:cNvSpPr>
              <a:spLocks noChangeShapeType="1"/>
            </p:cNvSpPr>
            <p:nvPr/>
          </p:nvSpPr>
          <p:spPr bwMode="auto">
            <a:xfrm>
              <a:off x="3059" y="5966"/>
              <a:ext cx="233"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6"/>
            <p:cNvSpPr>
              <a:spLocks noChangeShapeType="1"/>
            </p:cNvSpPr>
            <p:nvPr/>
          </p:nvSpPr>
          <p:spPr bwMode="auto">
            <a:xfrm>
              <a:off x="5824" y="5966"/>
              <a:ext cx="0" cy="4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5"/>
            <p:cNvSpPr>
              <a:spLocks noChangeShapeType="1"/>
            </p:cNvSpPr>
            <p:nvPr/>
          </p:nvSpPr>
          <p:spPr bwMode="auto">
            <a:xfrm flipH="1">
              <a:off x="8110" y="5910"/>
              <a:ext cx="414" cy="68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Line 4"/>
            <p:cNvSpPr>
              <a:spLocks noChangeShapeType="1"/>
            </p:cNvSpPr>
            <p:nvPr/>
          </p:nvSpPr>
          <p:spPr bwMode="auto">
            <a:xfrm flipH="1">
              <a:off x="3104" y="7237"/>
              <a:ext cx="376" cy="6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3"/>
            <p:cNvSpPr>
              <a:spLocks noChangeShapeType="1"/>
            </p:cNvSpPr>
            <p:nvPr/>
          </p:nvSpPr>
          <p:spPr bwMode="auto">
            <a:xfrm flipH="1">
              <a:off x="5824" y="7360"/>
              <a:ext cx="42" cy="67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2"/>
            <p:cNvSpPr>
              <a:spLocks noChangeShapeType="1"/>
            </p:cNvSpPr>
            <p:nvPr/>
          </p:nvSpPr>
          <p:spPr bwMode="auto">
            <a:xfrm>
              <a:off x="7109" y="7244"/>
              <a:ext cx="462" cy="63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21" name="Rectangle 24"/>
          <p:cNvSpPr>
            <a:spLocks noChangeArrowheads="1"/>
          </p:cNvSpPr>
          <p:nvPr/>
        </p:nvSpPr>
        <p:spPr bwMode="auto">
          <a:xfrm>
            <a:off x="10875094" y="0"/>
            <a:ext cx="13169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2" name="WordArt 23"/>
          <p:cNvSpPr>
            <a:spLocks noChangeArrowheads="1" noChangeShapeType="1" noTextEdit="1"/>
          </p:cNvSpPr>
          <p:nvPr/>
        </p:nvSpPr>
        <p:spPr bwMode="auto">
          <a:xfrm>
            <a:off x="9362365" y="-78253"/>
            <a:ext cx="2743198" cy="814853"/>
          </a:xfrm>
          <a:prstGeom prst="rect">
            <a:avLst/>
          </a:prstGeom>
          <a:extLst>
            <a:ext uri="{AF507438-7753-43E0-B8FC-AC1667EBCBE1}">
              <a14:hiddenEffects xmlns:a14="http://schemas.microsoft.com/office/drawing/2010/main">
                <a:effectLst/>
              </a14:hiddenEffects>
            </a:ext>
          </a:extLst>
        </p:spPr>
        <p:txBody>
          <a:bodyPr wrap="none" fromWordArt="1">
            <a:prstTxWarp prst="textInflate">
              <a:avLst>
                <a:gd name="adj" fmla="val 13634"/>
              </a:avLst>
            </a:prstTxWarp>
          </a:bodyPr>
          <a:lstStyle/>
          <a:p>
            <a:pPr algn="ctr" rtl="0">
              <a:buNone/>
            </a:pPr>
            <a:r>
              <a:rPr lang="en-GB" sz="3600" kern="10" spc="0" dirty="0" smtClean="0">
                <a:ln w="9525">
                  <a:solidFill>
                    <a:srgbClr val="000000"/>
                  </a:solidFill>
                  <a:round/>
                  <a:headEnd/>
                  <a:tailEnd/>
                </a:ln>
                <a:solidFill>
                  <a:srgbClr val="FF0000">
                    <a:alpha val="39999"/>
                  </a:srgbClr>
                </a:solidFill>
                <a:effectLst/>
                <a:latin typeface="Impact" panose="020B0806030902050204" pitchFamily="34" charset="0"/>
              </a:rPr>
              <a:t>How to stop</a:t>
            </a:r>
            <a:endParaRPr lang="en-GB" sz="3600" kern="10" spc="0" dirty="0">
              <a:ln w="9525">
                <a:solidFill>
                  <a:srgbClr val="000000"/>
                </a:solidFill>
                <a:round/>
                <a:headEnd/>
                <a:tailEnd/>
              </a:ln>
              <a:solidFill>
                <a:srgbClr val="FF0000">
                  <a:alpha val="39999"/>
                </a:srgbClr>
              </a:solidFill>
              <a:effectLst/>
              <a:latin typeface="Impact" panose="020B0806030902050204" pitchFamily="34" charset="0"/>
            </a:endParaRPr>
          </a:p>
        </p:txBody>
      </p:sp>
      <p:sp>
        <p:nvSpPr>
          <p:cNvPr id="23" name="Rectangle 25"/>
          <p:cNvSpPr>
            <a:spLocks noChangeArrowheads="1"/>
          </p:cNvSpPr>
          <p:nvPr/>
        </p:nvSpPr>
        <p:spPr bwMode="auto">
          <a:xfrm>
            <a:off x="9288433" y="744736"/>
            <a:ext cx="2881653"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accent2">
                    <a:lumMod val="75000"/>
                  </a:schemeClr>
                </a:solidFill>
                <a:effectLst/>
                <a:ea typeface="Times New Roman" panose="02020603050405020304" pitchFamily="18" charset="0"/>
                <a:cs typeface="Arial" panose="020B0604020202020204" pitchFamily="34" charset="0"/>
              </a:rPr>
              <a:t>In three simple steps</a:t>
            </a:r>
            <a:endParaRPr kumimoji="0" lang="en-GB" altLang="en-US" sz="2000" b="0" i="0" u="none" strike="noStrike" cap="none" normalizeH="0" baseline="0" dirty="0" smtClean="0">
              <a:ln>
                <a:noFill/>
              </a:ln>
              <a:solidFill>
                <a:schemeClr val="accent2">
                  <a:lumMod val="7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1.</a:t>
            </a:r>
            <a:r>
              <a:rPr kumimoji="0" lang="en-GB" altLang="en-US" sz="20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Join a ‘stop smoking’ club </a:t>
            </a:r>
            <a:r>
              <a:rPr kumimoji="0" lang="en-GB" altLang="en-US"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to help you understand what you should do and to get your life back on track</a:t>
            </a: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2.</a:t>
            </a:r>
            <a:r>
              <a:rPr kumimoji="0" lang="en-GB" altLang="en-US" sz="20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Try and quit with a friend that smokes</a:t>
            </a:r>
            <a:r>
              <a:rPr kumimoji="0" lang="en-GB" altLang="en-US" sz="20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 it is always easier if you have someone helping and supporting you but yet in the same position</a:t>
            </a: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3.</a:t>
            </a:r>
            <a:r>
              <a:rPr kumimoji="0" lang="en-GB" altLang="en-US" sz="20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Talk about your problems</a:t>
            </a:r>
            <a:r>
              <a:rPr kumimoji="0" lang="en-GB" altLang="en-US" sz="20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 with someone you are close to, maybe they could help talk you out of your habits and support you in your quest to quit</a:t>
            </a:r>
            <a:endParaRPr kumimoji="0" lang="en-GB"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4439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730</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vt:i4>
      </vt:variant>
    </vt:vector>
  </HeadingPairs>
  <TitlesOfParts>
    <vt:vector size="18" baseType="lpstr">
      <vt:lpstr>Arial Unicode MS</vt:lpstr>
      <vt:lpstr>Arial</vt:lpstr>
      <vt:lpstr>Arial Black</vt:lpstr>
      <vt:lpstr>Calibri</vt:lpstr>
      <vt:lpstr>Calibri Light</vt:lpstr>
      <vt:lpstr>Comic Sans MS</vt:lpstr>
      <vt:lpstr>Copperplate Gothic Bold</vt:lpstr>
      <vt:lpstr>Gill Sans MT</vt:lpstr>
      <vt:lpstr>Impact</vt:lpstr>
      <vt:lpstr>Times New Roman</vt:lpstr>
      <vt:lpstr>Wingdings</vt:lpstr>
      <vt:lpstr>Office Theme</vt:lpstr>
      <vt:lpstr>How to write a leaflet</vt:lpstr>
      <vt:lpstr>PowerPoint Presentation</vt:lpstr>
      <vt:lpstr>Remember</vt:lpstr>
      <vt:lpstr>PowerPoint Presentation</vt:lpstr>
      <vt:lpstr>A FOREST DRIP  You can still use some of these techniques</vt:lpstr>
      <vt:lpstr>PowerPoint Presentation</vt:lpstr>
    </vt:vector>
  </TitlesOfParts>
  <Company>BR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leaflet</dc:title>
  <dc:creator>Mrs. C. Lane</dc:creator>
  <cp:lastModifiedBy>Mrs. C. Lane</cp:lastModifiedBy>
  <cp:revision>9</cp:revision>
  <dcterms:created xsi:type="dcterms:W3CDTF">2014-09-01T08:01:49Z</dcterms:created>
  <dcterms:modified xsi:type="dcterms:W3CDTF">2014-09-01T08:50:07Z</dcterms:modified>
</cp:coreProperties>
</file>