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7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46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2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7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9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5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7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2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3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4189-38D7-4A3D-AF59-FAA262FA3122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EFE3-8A54-4FC2-96D9-A6139C813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86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an informal letter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8434" name="Picture 2" descr="http://farm1.static.flickr.com/209/506743936_546481eb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873" y="2564904"/>
            <a:ext cx="292417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696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1504" y="188640"/>
            <a:ext cx="8928992" cy="633670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GB" sz="2000" u="sng" dirty="0">
                <a:solidFill>
                  <a:schemeClr val="tx2"/>
                </a:solidFill>
              </a:rPr>
              <a:t>Planning </a:t>
            </a:r>
            <a:r>
              <a:rPr lang="en-GB" sz="2000" dirty="0">
                <a:solidFill>
                  <a:schemeClr val="tx2"/>
                </a:solidFill>
              </a:rPr>
              <a:t>- </a:t>
            </a:r>
            <a:r>
              <a:rPr lang="en-GB" sz="2000" dirty="0"/>
              <a:t>Always spend a few minutes planning what you will say and to whom – get your audience right! </a:t>
            </a:r>
          </a:p>
          <a:p>
            <a:pPr marL="457200" indent="-457200">
              <a:buAutoNum type="arabicPeriod"/>
            </a:pPr>
            <a:r>
              <a:rPr lang="en-GB" sz="2000" u="sng" dirty="0">
                <a:solidFill>
                  <a:schemeClr val="tx2"/>
                </a:solidFill>
              </a:rPr>
              <a:t>Ordering</a:t>
            </a:r>
            <a:r>
              <a:rPr lang="en-GB" sz="2000" dirty="0">
                <a:solidFill>
                  <a:schemeClr val="tx2"/>
                </a:solidFill>
              </a:rPr>
              <a:t> - </a:t>
            </a:r>
            <a:r>
              <a:rPr lang="en-GB" sz="2000" dirty="0"/>
              <a:t>Organise the order in which you present and structure your ideas </a:t>
            </a:r>
          </a:p>
          <a:p>
            <a:pPr marL="457200" indent="-457200">
              <a:buAutoNum type="arabicPeriod"/>
            </a:pPr>
            <a:r>
              <a:rPr lang="en-GB" sz="2000" u="sng" dirty="0">
                <a:solidFill>
                  <a:schemeClr val="tx2"/>
                </a:solidFill>
              </a:rPr>
              <a:t>Layout (on slide below)</a:t>
            </a:r>
            <a:r>
              <a:rPr lang="en-GB" sz="2000" dirty="0">
                <a:solidFill>
                  <a:schemeClr val="tx2"/>
                </a:solidFill>
              </a:rPr>
              <a:t> -</a:t>
            </a:r>
            <a:r>
              <a:rPr lang="en-GB" sz="2000" dirty="0"/>
              <a:t> Ensure you use the correct layout for </a:t>
            </a:r>
            <a:r>
              <a:rPr lang="en-GB" sz="2000" dirty="0" smtClean="0"/>
              <a:t>an informal </a:t>
            </a:r>
            <a:r>
              <a:rPr lang="en-GB" sz="2000" dirty="0"/>
              <a:t>letter </a:t>
            </a:r>
          </a:p>
          <a:p>
            <a:pPr marL="0" indent="0">
              <a:buNone/>
            </a:pPr>
            <a:endParaRPr lang="en-GB" sz="2000" dirty="0"/>
          </a:p>
          <a:p>
            <a:pPr marL="457200" indent="-457200">
              <a:buAutoNum type="arabicPeriod" startAt="4"/>
            </a:pPr>
            <a:r>
              <a:rPr lang="en-GB" sz="2000" u="sng" dirty="0" smtClean="0">
                <a:solidFill>
                  <a:schemeClr val="tx2"/>
                </a:solidFill>
              </a:rPr>
              <a:t>Start</a:t>
            </a:r>
            <a:r>
              <a:rPr lang="en-GB" sz="2000" dirty="0" smtClean="0">
                <a:solidFill>
                  <a:schemeClr val="tx2"/>
                </a:solidFill>
              </a:rPr>
              <a:t>  </a:t>
            </a:r>
            <a:r>
              <a:rPr lang="en-GB" sz="2000" dirty="0"/>
              <a:t>using the standard layout and include </a:t>
            </a:r>
            <a:r>
              <a:rPr lang="en-GB" sz="2000" dirty="0" smtClean="0"/>
              <a:t>a lively start</a:t>
            </a:r>
            <a:endParaRPr lang="en-GB" sz="2000" dirty="0"/>
          </a:p>
          <a:p>
            <a:r>
              <a:rPr lang="en-GB" sz="2000" i="1" dirty="0">
                <a:solidFill>
                  <a:srgbClr val="00B050"/>
                </a:solidFill>
              </a:rPr>
              <a:t>  </a:t>
            </a:r>
            <a:r>
              <a:rPr lang="en-GB" sz="2000" i="1" dirty="0" smtClean="0">
                <a:solidFill>
                  <a:srgbClr val="00B050"/>
                </a:solidFill>
              </a:rPr>
              <a:t>apologies for not writing sooner but I have been swamped by homework…</a:t>
            </a:r>
            <a:endParaRPr lang="en-US" sz="2000" i="1" dirty="0">
              <a:solidFill>
                <a:srgbClr val="00B050"/>
              </a:solidFill>
            </a:endParaRPr>
          </a:p>
          <a:p>
            <a:r>
              <a:rPr lang="en-GB" sz="2000" i="1" dirty="0">
                <a:solidFill>
                  <a:srgbClr val="00B050"/>
                </a:solidFill>
              </a:rPr>
              <a:t>  </a:t>
            </a:r>
            <a:r>
              <a:rPr lang="en-GB" sz="2000" i="1" dirty="0" smtClean="0">
                <a:solidFill>
                  <a:srgbClr val="00B050"/>
                </a:solidFill>
              </a:rPr>
              <a:t>a little bird tells me you’re thinking of running the London marathon for charity..</a:t>
            </a:r>
            <a:endParaRPr lang="en-GB" sz="2000" i="1" dirty="0">
              <a:solidFill>
                <a:srgbClr val="00B050"/>
              </a:solidFill>
            </a:endParaRPr>
          </a:p>
          <a:p>
            <a:pPr marL="457200" indent="-457200">
              <a:buAutoNum type="arabicPeriod" startAt="5"/>
            </a:pPr>
            <a:r>
              <a:rPr lang="en-GB" sz="2000" u="sng" dirty="0">
                <a:solidFill>
                  <a:schemeClr val="tx2"/>
                </a:solidFill>
              </a:rPr>
              <a:t>Write up </a:t>
            </a:r>
            <a:r>
              <a:rPr lang="en-GB" sz="2000" dirty="0"/>
              <a:t>the ideas from your plan, creating a detailed paragraph for each one with convincing and realistic </a:t>
            </a:r>
            <a:r>
              <a:rPr lang="en-GB" sz="2000" dirty="0" smtClean="0"/>
              <a:t>comments.</a:t>
            </a:r>
            <a:endParaRPr lang="en-GB" sz="2000" dirty="0"/>
          </a:p>
          <a:p>
            <a:r>
              <a:rPr lang="en-GB" sz="2000" i="1" dirty="0">
                <a:solidFill>
                  <a:srgbClr val="00B050"/>
                </a:solidFill>
              </a:rPr>
              <a:t> </a:t>
            </a:r>
            <a:r>
              <a:rPr lang="en-GB" sz="2000" i="1" dirty="0" smtClean="0">
                <a:solidFill>
                  <a:srgbClr val="00B050"/>
                </a:solidFill>
              </a:rPr>
              <a:t>Keep tone informal and lively but avoid  slang, and text language. (REMEMBER – You have to show off your wonderful  writing skills even if it is informal letter writing)</a:t>
            </a:r>
            <a:endParaRPr lang="en-GB" sz="2000" i="1" dirty="0">
              <a:solidFill>
                <a:srgbClr val="00B050"/>
              </a:solidFill>
            </a:endParaRPr>
          </a:p>
          <a:p>
            <a:r>
              <a:rPr lang="en-GB" sz="2000" i="1" dirty="0">
                <a:solidFill>
                  <a:srgbClr val="00B050"/>
                </a:solidFill>
              </a:rPr>
              <a:t> Write in paragraphs – one for each idea</a:t>
            </a:r>
          </a:p>
          <a:p>
            <a:pPr marL="457200" indent="-457200">
              <a:buAutoNum type="arabicPeriod" startAt="6"/>
            </a:pPr>
            <a:r>
              <a:rPr lang="en-GB" sz="2000" u="sng" dirty="0">
                <a:solidFill>
                  <a:schemeClr val="tx2"/>
                </a:solidFill>
              </a:rPr>
              <a:t>Write a final paragraph </a:t>
            </a:r>
            <a:r>
              <a:rPr lang="en-GB" sz="2000" dirty="0" smtClean="0"/>
              <a:t>that could perhaps refer to a future meeting/action </a:t>
            </a:r>
            <a:r>
              <a:rPr lang="en-GB" sz="2000" dirty="0" err="1" smtClean="0"/>
              <a:t>etc</a:t>
            </a:r>
            <a:endParaRPr lang="en-GB" sz="2000" dirty="0"/>
          </a:p>
          <a:p>
            <a:r>
              <a:rPr lang="en-GB" sz="2000" i="1" dirty="0" smtClean="0">
                <a:solidFill>
                  <a:srgbClr val="00B050"/>
                </a:solidFill>
              </a:rPr>
              <a:t>See you at Sam’s barbecue – be sure to bring the chocolate cake! </a:t>
            </a:r>
          </a:p>
          <a:p>
            <a:pPr marL="0" indent="0">
              <a:buNone/>
            </a:pPr>
            <a:r>
              <a:rPr lang="en-GB" sz="2000" dirty="0" smtClean="0"/>
              <a:t>SIGN off with your name </a:t>
            </a:r>
            <a:r>
              <a:rPr lang="en-GB" sz="2000" dirty="0"/>
              <a:t> </a:t>
            </a:r>
            <a:r>
              <a:rPr lang="en-GB" sz="2000" dirty="0" smtClean="0"/>
              <a:t>and DO NOT USE  </a:t>
            </a:r>
            <a:r>
              <a:rPr lang="en-GB" sz="2000" dirty="0"/>
              <a:t>yours </a:t>
            </a:r>
            <a:r>
              <a:rPr lang="en-GB" sz="2000" dirty="0" smtClean="0"/>
              <a:t>faithfully/sincerely</a:t>
            </a:r>
          </a:p>
          <a:p>
            <a:pPr marL="0" indent="0">
              <a:buNone/>
            </a:pPr>
            <a:r>
              <a:rPr lang="en-GB" sz="2000" i="1" dirty="0" smtClean="0">
                <a:solidFill>
                  <a:srgbClr val="00B050"/>
                </a:solidFill>
              </a:rPr>
              <a:t>See you soon,</a:t>
            </a:r>
          </a:p>
          <a:p>
            <a:pPr marL="0" indent="0">
              <a:buNone/>
            </a:pPr>
            <a:r>
              <a:rPr lang="en-GB" sz="2000" i="1" dirty="0" smtClean="0">
                <a:solidFill>
                  <a:srgbClr val="00B050"/>
                </a:solidFill>
              </a:rPr>
              <a:t>Tom</a:t>
            </a:r>
            <a:endParaRPr lang="en-GB" sz="20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7.    </a:t>
            </a:r>
            <a:r>
              <a:rPr lang="en-GB" sz="2000" u="sng" dirty="0">
                <a:solidFill>
                  <a:schemeClr val="tx2"/>
                </a:solidFill>
              </a:rPr>
              <a:t>Proofreading </a:t>
            </a:r>
            <a:r>
              <a:rPr lang="en-GB" sz="2000" i="1" dirty="0"/>
              <a:t>- </a:t>
            </a:r>
            <a:r>
              <a:rPr lang="en-GB" sz="2000" dirty="0"/>
              <a:t>Spend a few minutes reading and checking through your letter.    </a:t>
            </a:r>
          </a:p>
          <a:p>
            <a:pPr marL="0" indent="0">
              <a:buNone/>
            </a:pPr>
            <a:r>
              <a:rPr lang="en-GB" sz="2000" dirty="0"/>
              <a:t>       Remember  the literacy targets you have been given in English.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847528" y="0"/>
            <a:ext cx="8820472" cy="854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1 Green Lane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Euxton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Chorley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Lancashire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PR7 9NH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                            </a:t>
            </a: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				7</a:t>
            </a:r>
            <a:r>
              <a:rPr lang="en-GB" b="1" baseline="300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th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July, 2014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Hi Sam</a:t>
            </a:r>
            <a:endParaRPr lang="en-GB" b="1" dirty="0">
              <a:solidFill>
                <a:srgbClr val="00B050"/>
              </a:solidFill>
              <a:latin typeface="Arial" charset="0"/>
            </a:endParaRPr>
          </a:p>
          <a:p>
            <a:pPr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Friendly Introduction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to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reason for letter</a:t>
            </a:r>
          </a:p>
          <a:p>
            <a:pPr>
              <a:lnSpc>
                <a:spcPct val="150000"/>
              </a:lnSpc>
              <a:defRPr/>
            </a:pPr>
            <a:endParaRPr lang="en-GB" b="1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Two </a:t>
            </a:r>
            <a:r>
              <a:rPr lang="en-GB" b="1" dirty="0">
                <a:solidFill>
                  <a:schemeClr val="tx2"/>
                </a:solidFill>
                <a:latin typeface="Arial" charset="0"/>
              </a:rPr>
              <a:t>or three paragraphs discussing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different areas of interest that may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also be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related to the main reason for writing.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</a:rPr>
              <a:t>Informal letters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</a:rPr>
              <a:t>often use 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</a:rPr>
              <a:t>‘I</a:t>
            </a:r>
            <a:r>
              <a:rPr lang="en-GB" b="1" dirty="0" smtClean="0">
                <a:solidFill>
                  <a:srgbClr val="0070C0"/>
                </a:solidFill>
                <a:latin typeface="Arial" charset="0"/>
              </a:rPr>
              <a:t>’ or me BUT NO SLANG. </a:t>
            </a:r>
            <a:endParaRPr lang="en-GB" b="1" dirty="0" smtClean="0">
              <a:solidFill>
                <a:srgbClr val="0070C0"/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Conclusion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–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summarising/signing off and suggesting future correspondence/meeting up/action</a:t>
            </a:r>
          </a:p>
          <a:p>
            <a:pPr>
              <a:lnSpc>
                <a:spcPct val="150000"/>
              </a:lnSpc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Love/From/Take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care/Best wishes/See you soon</a:t>
            </a:r>
            <a:endParaRPr lang="en-GB" b="1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Alex </a:t>
            </a:r>
          </a:p>
          <a:p>
            <a:pPr>
              <a:defRPr/>
            </a:pPr>
            <a:endParaRPr lang="en-GB" dirty="0">
              <a:latin typeface="Arial" charset="0"/>
            </a:endParaRPr>
          </a:p>
          <a:p>
            <a:pPr>
              <a:defRPr/>
            </a:pPr>
            <a:endParaRPr lang="en-GB" dirty="0">
              <a:latin typeface="Arial" charset="0"/>
            </a:endParaRPr>
          </a:p>
          <a:p>
            <a:pPr>
              <a:defRPr/>
            </a:pPr>
            <a:endParaRPr lang="en-GB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0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0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0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0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90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90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5125"/>
            <a:ext cx="11468100" cy="1325563"/>
          </a:xfrm>
        </p:spPr>
        <p:txBody>
          <a:bodyPr/>
          <a:lstStyle/>
          <a:p>
            <a:r>
              <a:rPr lang="en-GB" dirty="0" smtClean="0"/>
              <a:t>A FOREST DRIP </a:t>
            </a:r>
            <a:br>
              <a:rPr lang="en-GB" dirty="0" smtClean="0"/>
            </a:br>
            <a:r>
              <a:rPr lang="en-GB" dirty="0" smtClean="0">
                <a:solidFill>
                  <a:srgbClr val="00B050"/>
                </a:solidFill>
              </a:rPr>
              <a:t>You can still use some of these techniques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1690688"/>
            <a:ext cx="11182350" cy="443547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</a:t>
            </a:r>
            <a:r>
              <a:rPr lang="en-GB" dirty="0" smtClean="0"/>
              <a:t>necdotes – remember the lady from London who swallowed a fly and everyone thought she would die?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F</a:t>
            </a:r>
            <a:r>
              <a:rPr lang="en-GB" dirty="0" smtClean="0"/>
              <a:t>acts/statistics – over 96% of the people at school said..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O</a:t>
            </a:r>
            <a:r>
              <a:rPr lang="en-GB" dirty="0" smtClean="0"/>
              <a:t>pinions – the best way to lose weight is to cut out fatty foods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/>
              <a:t>hetorical </a:t>
            </a:r>
            <a:r>
              <a:rPr lang="en-GB" dirty="0" smtClean="0"/>
              <a:t>question – don’t we all want to go on holiday?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motive </a:t>
            </a:r>
            <a:r>
              <a:rPr lang="en-GB" dirty="0" smtClean="0"/>
              <a:t>language/exaggeration – the tragic loss of pies from the school lunch menu….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S</a:t>
            </a:r>
            <a:r>
              <a:rPr lang="en-GB" dirty="0"/>
              <a:t>arcasm or </a:t>
            </a:r>
            <a:r>
              <a:rPr lang="en-GB" dirty="0" smtClean="0"/>
              <a:t>humour – you do know that training for a marathon does not include a daily  jog to Macdonald’s?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T</a:t>
            </a:r>
            <a:r>
              <a:rPr lang="en-GB" dirty="0" smtClean="0"/>
              <a:t>riples – annoyed, appalled and irritated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irect language/inclusive language – you, we, our, us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</a:t>
            </a:r>
            <a:r>
              <a:rPr lang="en-GB" dirty="0" smtClean="0"/>
              <a:t>epetition – education, education, education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I</a:t>
            </a:r>
            <a:r>
              <a:rPr lang="en-GB" dirty="0" smtClean="0"/>
              <a:t>mperatives – try this, consider…picture, imagine, follow, look, stop, 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P</a:t>
            </a:r>
            <a:r>
              <a:rPr lang="en-GB" dirty="0"/>
              <a:t>unctuation for </a:t>
            </a:r>
            <a:r>
              <a:rPr lang="en-GB" dirty="0" smtClean="0"/>
              <a:t>effect - !  ?  :  ; - 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4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4744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Lucida Calligraphy" panose="03010101010101010101" pitchFamily="66" charset="0"/>
              </a:rPr>
              <a:t>Dear Tom</a:t>
            </a:r>
          </a:p>
          <a:p>
            <a:pPr marL="0" indent="0">
              <a:buNone/>
            </a:pPr>
            <a:r>
              <a:rPr lang="en-US" dirty="0">
                <a:latin typeface="Lucida Calligraphy" pitchFamily="66" charset="0"/>
              </a:rPr>
              <a:t>	How are you doing? My sincere apologies for not writing sooner! As you know, Freya is getting married so I have been frantically helping her with all the wedding preparations</a:t>
            </a:r>
            <a:r>
              <a:rPr lang="en-US" dirty="0" smtClean="0">
                <a:latin typeface="Lucida Calligraphy" pitchFamily="66" charset="0"/>
              </a:rPr>
              <a:t>.</a:t>
            </a:r>
          </a:p>
          <a:p>
            <a:pPr>
              <a:buNone/>
            </a:pPr>
            <a:r>
              <a:rPr lang="en-GB" dirty="0"/>
              <a:t>Dear </a:t>
            </a:r>
            <a:r>
              <a:rPr lang="en-GB" dirty="0" smtClean="0"/>
              <a:t>Sarah,</a:t>
            </a:r>
            <a:endParaRPr lang="en-GB" dirty="0"/>
          </a:p>
          <a:p>
            <a:pPr>
              <a:buNone/>
            </a:pPr>
            <a:r>
              <a:rPr lang="en-GB" dirty="0"/>
              <a:t>	  	</a:t>
            </a:r>
            <a:r>
              <a:rPr lang="en-GB" dirty="0" smtClean="0"/>
              <a:t>Fantastic news about your GSCEs – great grades. And how is it going with the </a:t>
            </a:r>
            <a:r>
              <a:rPr lang="en-GB" dirty="0"/>
              <a:t>‘new romance’ (nod, nod, wink, wink)? Anyway, I must extend my apologies for not writing sooner; I have been working ‘day and night’ to try and raise the air fare to go with Libby to Paris. Thankfully, only two hundred pounds to go then ‘Vive la France’!</a:t>
            </a:r>
          </a:p>
          <a:p>
            <a:pPr marL="0" indent="0">
              <a:buNone/>
            </a:pPr>
            <a:endParaRPr lang="en-US" dirty="0">
              <a:solidFill>
                <a:schemeClr val="folHlin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47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375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Office Theme</vt:lpstr>
      <vt:lpstr>Writing an informal letter</vt:lpstr>
      <vt:lpstr>PowerPoint Presentation</vt:lpstr>
      <vt:lpstr>PowerPoint Presentation</vt:lpstr>
      <vt:lpstr>A FOREST DRIP  You can still use some of these techniques</vt:lpstr>
      <vt:lpstr>Example</vt:lpstr>
    </vt:vector>
  </TitlesOfParts>
  <Company>BR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C. Lane</dc:creator>
  <cp:lastModifiedBy>Mrs. C. Lane</cp:lastModifiedBy>
  <cp:revision>11</cp:revision>
  <dcterms:created xsi:type="dcterms:W3CDTF">2014-08-21T20:01:38Z</dcterms:created>
  <dcterms:modified xsi:type="dcterms:W3CDTF">2014-09-01T07:40:00Z</dcterms:modified>
</cp:coreProperties>
</file>