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DC1B0F-E7DA-1F6C-5C35-614D4FBE7A7D}" v="3" dt="2021-09-01T06:31:46.7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B98F-F53B-4A72-B39F-F48AD7C58840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64081" y="5846900"/>
            <a:ext cx="30861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9C99-E6BE-4586-9353-36244C3D80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295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B98F-F53B-4A72-B39F-F48AD7C58840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9C99-E6BE-4586-9353-36244C3D80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59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B98F-F53B-4A72-B39F-F48AD7C58840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9C99-E6BE-4586-9353-36244C3D80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50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B98F-F53B-4A72-B39F-F48AD7C58840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9C99-E6BE-4586-9353-36244C3D80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54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B98F-F53B-4A72-B39F-F48AD7C58840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9C99-E6BE-4586-9353-36244C3D80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40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B98F-F53B-4A72-B39F-F48AD7C58840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9C99-E6BE-4586-9353-36244C3D80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806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B98F-F53B-4A72-B39F-F48AD7C58840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9C99-E6BE-4586-9353-36244C3D80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929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B98F-F53B-4A72-B39F-F48AD7C58840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9C99-E6BE-4586-9353-36244C3D80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319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B98F-F53B-4A72-B39F-F48AD7C58840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9C99-E6BE-4586-9353-36244C3D80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754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B98F-F53B-4A72-B39F-F48AD7C58840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9C99-E6BE-4586-9353-36244C3D80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76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B98F-F53B-4A72-B39F-F48AD7C58840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9C99-E6BE-4586-9353-36244C3D80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51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5995" cy="885995"/>
          </a:xfrm>
          <a:prstGeom prst="rect">
            <a:avLst/>
          </a:prstGeom>
        </p:spPr>
      </p:pic>
      <p:pic>
        <p:nvPicPr>
          <p:cNvPr id="1026" name="Picture 2" descr="Image result for world gifs"/>
          <p:cNvPicPr>
            <a:picLocks noChangeAspect="1" noChangeArrowheads="1" noCrop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576" y="-163772"/>
            <a:ext cx="1837899" cy="137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C469B98F-F53B-4A72-B39F-F48AD7C58840}" type="datetimeFigureOut">
              <a:rPr lang="en-GB" smtClean="0"/>
              <a:pPr/>
              <a:t>01/09/2021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69B9C99-E6BE-4586-9353-36244C3D80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2465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n>
                  <a:solidFill>
                    <a:schemeClr val="tx1"/>
                  </a:solidFill>
                </a:ln>
                <a:blipFill dpi="0" rotWithShape="1">
                  <a:blip r:embed="rId1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damsky SF" pitchFamily="2" charset="0"/>
              </a:rPr>
              <a:t>Geography – Year</a:t>
            </a:r>
            <a:r>
              <a:rPr lang="en-GB" sz="3200" baseline="0" dirty="0">
                <a:ln>
                  <a:solidFill>
                    <a:schemeClr val="tx1"/>
                  </a:solidFill>
                </a:ln>
                <a:blipFill dpi="0" rotWithShape="1">
                  <a:blip r:embed="rId1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damsky SF" pitchFamily="2" charset="0"/>
              </a:rPr>
              <a:t> 7</a:t>
            </a:r>
            <a:r>
              <a:rPr lang="en-GB" sz="3200" dirty="0">
                <a:ln>
                  <a:solidFill>
                    <a:schemeClr val="tx1"/>
                  </a:solidFill>
                </a:ln>
                <a:blipFill dpi="0" rotWithShape="1">
                  <a:blip r:embed="rId1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damsky SF" pitchFamily="2" charset="0"/>
              </a:rPr>
              <a:t> – Places</a:t>
            </a:r>
            <a:r>
              <a:rPr lang="en-GB" sz="3200" baseline="0" dirty="0">
                <a:ln>
                  <a:solidFill>
                    <a:schemeClr val="tx1"/>
                  </a:solidFill>
                </a:ln>
                <a:blipFill dpi="0" rotWithShape="1">
                  <a:blip r:embed="rId1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damsky SF" pitchFamily="2" charset="0"/>
              </a:rPr>
              <a:t> </a:t>
            </a:r>
            <a:endParaRPr lang="en-GB" sz="3200" dirty="0">
              <a:ln>
                <a:solidFill>
                  <a:schemeClr val="tx1"/>
                </a:solidFill>
              </a:ln>
              <a:blipFill dpi="0" rotWithShape="1"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Adamsky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01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c3BRTlHFpB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www.hurricanescience.org/history/studies/katrinacase/impacts/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s://www.youtube.com/watch?v=HbJaMWw4-2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earth.google.com/web/@24.4917268,54.3525789,2.61124a,0d,59.99999999y,105.79225018h,93.65892076t,0r/data=IjAKLEFGMVFpcFBlSGs2NU1WMW95VWZsSzZVck9XenFpTzltVC1faEd4NElvRWFyEAU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s://www.britannica.com/place/Abu-Dhab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8E7001C-3C0D-4D1E-8B06-AB97B374898E}"/>
              </a:ext>
            </a:extLst>
          </p:cNvPr>
          <p:cNvSpPr txBox="1"/>
          <p:nvPr/>
        </p:nvSpPr>
        <p:spPr>
          <a:xfrm>
            <a:off x="0" y="1361587"/>
            <a:ext cx="1985536" cy="34163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85800"/>
            <a:r>
              <a:rPr lang="en-GB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Location</a:t>
            </a:r>
          </a:p>
          <a:p>
            <a:pPr defTabSz="685800"/>
            <a:endParaRPr lang="en-GB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entury Gothic" panose="020B0502020202020204" pitchFamily="34" charset="0"/>
              </a:rPr>
              <a:t>Rio de Janeiro is located on the east coast of Brazil, in the continent of South America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entury Gothic" panose="020B0502020202020204" pitchFamily="34" charset="0"/>
              </a:rPr>
              <a:t>Rio is south of the Amazon Rainforest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8B980C-D7E8-4EA2-9695-46BE0C10640C}"/>
              </a:ext>
            </a:extLst>
          </p:cNvPr>
          <p:cNvSpPr txBox="1"/>
          <p:nvPr/>
        </p:nvSpPr>
        <p:spPr>
          <a:xfrm>
            <a:off x="2131410" y="1341926"/>
            <a:ext cx="6866286" cy="4154984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85800"/>
            <a:r>
              <a:rPr lang="en-GB" sz="22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Poverty in Rio</a:t>
            </a:r>
          </a:p>
          <a:p>
            <a:pPr defTabSz="685800"/>
            <a:endParaRPr lang="en-GB" sz="22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57175" indent="-257175" defTabSz="685800">
              <a:buFontTx/>
              <a:buAutoNum type="arabicPeriod"/>
            </a:pPr>
            <a:r>
              <a:rPr lang="en-GB" sz="2200" dirty="0">
                <a:solidFill>
                  <a:prstClr val="black"/>
                </a:solidFill>
                <a:latin typeface="Century Gothic" panose="020B0502020202020204" pitchFamily="34" charset="0"/>
              </a:rPr>
              <a:t>What are favelas? (also known as slums)</a:t>
            </a:r>
          </a:p>
          <a:p>
            <a:pPr marL="257175" indent="-257175" defTabSz="685800">
              <a:buFontTx/>
              <a:buAutoNum type="arabicPeriod"/>
            </a:pPr>
            <a:r>
              <a:rPr lang="en-GB" sz="2200" dirty="0">
                <a:solidFill>
                  <a:prstClr val="black"/>
                </a:solidFill>
                <a:latin typeface="Century Gothic" panose="020B0502020202020204" pitchFamily="34" charset="0"/>
              </a:rPr>
              <a:t>Where are they built in Rio?</a:t>
            </a:r>
          </a:p>
          <a:p>
            <a:pPr marL="257175" indent="-257175" defTabSz="685800">
              <a:buFontTx/>
              <a:buAutoNum type="arabicPeriod"/>
            </a:pPr>
            <a:r>
              <a:rPr lang="en-GB" sz="2200" dirty="0">
                <a:solidFill>
                  <a:prstClr val="black"/>
                </a:solidFill>
                <a:latin typeface="Century Gothic" panose="020B0502020202020204" pitchFamily="34" charset="0"/>
              </a:rPr>
              <a:t>Watch this video. Create a table (or spider diagram) of the good things happening in favelas and the bad things </a:t>
            </a:r>
            <a:r>
              <a:rPr lang="en-GB" sz="2200" dirty="0">
                <a:solidFill>
                  <a:prstClr val="black"/>
                </a:solidFill>
                <a:hlinkClick r:id="rId2"/>
              </a:rPr>
              <a:t>https://www.youtube.com/watch?v=c3BRTlHFpBU</a:t>
            </a:r>
            <a:endParaRPr lang="en-GB" sz="2200" dirty="0">
              <a:solidFill>
                <a:prstClr val="black"/>
              </a:solidFill>
            </a:endParaRPr>
          </a:p>
          <a:p>
            <a:pPr marL="257175" indent="-257175" defTabSz="685800">
              <a:buFontTx/>
              <a:buAutoNum type="arabicPeriod"/>
            </a:pPr>
            <a:r>
              <a:rPr lang="en-GB" sz="2200" dirty="0">
                <a:solidFill>
                  <a:prstClr val="black"/>
                </a:solidFill>
                <a:latin typeface="Century Gothic" panose="020B0502020202020204" pitchFamily="34" charset="0"/>
              </a:rPr>
              <a:t>Write a paragraph explaining why you would, or would not like to visit the Rio favelas (Try and be as specific to Rio as possible – </a:t>
            </a:r>
            <a:r>
              <a:rPr lang="en-GB" sz="22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Eg</a:t>
            </a:r>
            <a:r>
              <a:rPr lang="en-GB" sz="2200" dirty="0">
                <a:solidFill>
                  <a:prstClr val="black"/>
                </a:solidFill>
                <a:latin typeface="Century Gothic" panose="020B0502020202020204" pitchFamily="34" charset="0"/>
              </a:rPr>
              <a:t> facts and figures!)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7617" y="109728"/>
            <a:ext cx="6092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Century Gothic" panose="020B0502020202020204" pitchFamily="34" charset="0"/>
              </a:rPr>
              <a:t>Rio</a:t>
            </a:r>
          </a:p>
        </p:txBody>
      </p:sp>
      <p:sp>
        <p:nvSpPr>
          <p:cNvPr id="3" name="Folded Corner 2"/>
          <p:cNvSpPr/>
          <p:nvPr/>
        </p:nvSpPr>
        <p:spPr>
          <a:xfrm>
            <a:off x="2131410" y="5614421"/>
            <a:ext cx="6866286" cy="627883"/>
          </a:xfrm>
          <a:prstGeom prst="foldedCorner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Interesting Fact</a:t>
            </a:r>
          </a:p>
          <a:p>
            <a:pPr algn="ctr" defTabSz="685800"/>
            <a:r>
              <a:rPr lang="en-GB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Rio is not the capital city of Brazil. It is actually Brasilia</a:t>
            </a:r>
          </a:p>
        </p:txBody>
      </p:sp>
      <p:pic>
        <p:nvPicPr>
          <p:cNvPr id="15" name="Picture 2" descr="Rio de Janeiro city guide: Where to eat, drink, shop and stay in ...">
            <a:extLst>
              <a:ext uri="{FF2B5EF4-FFF2-40B4-BE49-F238E27FC236}">
                <a16:creationId xmlns:a16="http://schemas.microsoft.com/office/drawing/2014/main" id="{55A1F4CA-4748-494A-B661-A0B5E68DE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8" y="4935678"/>
            <a:ext cx="1929583" cy="135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atic.thenounproject.com/png/607734-2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599" y="199620"/>
            <a:ext cx="941705" cy="9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tatic.thenounproject.com/png/2363576-2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551" y="199620"/>
            <a:ext cx="892937" cy="89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623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8E7001C-3C0D-4D1E-8B06-AB97B374898E}"/>
              </a:ext>
            </a:extLst>
          </p:cNvPr>
          <p:cNvSpPr txBox="1"/>
          <p:nvPr/>
        </p:nvSpPr>
        <p:spPr>
          <a:xfrm>
            <a:off x="2956" y="1082097"/>
            <a:ext cx="1985536" cy="39703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85800"/>
            <a:r>
              <a:rPr lang="en-GB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Location</a:t>
            </a:r>
          </a:p>
          <a:p>
            <a:pPr algn="ctr" defTabSz="685800"/>
            <a:endParaRPr lang="en-GB" u="sng" dirty="0">
              <a:latin typeface="Century Gothic" panose="020B0502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Lagos is located in the South of Nigeria, in the continent of Africa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Lagos is very close to the equator so gets very warm and wet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8B980C-D7E8-4EA2-9695-46BE0C10640C}"/>
              </a:ext>
            </a:extLst>
          </p:cNvPr>
          <p:cNvSpPr txBox="1"/>
          <p:nvPr/>
        </p:nvSpPr>
        <p:spPr>
          <a:xfrm>
            <a:off x="1988492" y="3595450"/>
            <a:ext cx="6916970" cy="267765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u="sng" dirty="0">
                <a:latin typeface="Century Gothic" panose="020B0502020202020204" pitchFamily="34" charset="0"/>
              </a:rPr>
              <a:t>Climate</a:t>
            </a:r>
          </a:p>
          <a:p>
            <a:pPr marL="342900" indent="-342900">
              <a:buAutoNum type="arabicPeriod"/>
            </a:pPr>
            <a:r>
              <a:rPr lang="en-GB" sz="1400" dirty="0">
                <a:latin typeface="Century Gothic" panose="020B0502020202020204" pitchFamily="34" charset="0"/>
              </a:rPr>
              <a:t>What is the lowest temperature?</a:t>
            </a:r>
          </a:p>
          <a:p>
            <a:pPr marL="342900" indent="-342900">
              <a:buAutoNum type="arabicPeriod"/>
            </a:pPr>
            <a:r>
              <a:rPr lang="en-GB" sz="1400" dirty="0">
                <a:latin typeface="Century Gothic" panose="020B0502020202020204" pitchFamily="34" charset="0"/>
              </a:rPr>
              <a:t>What month(s) is that in?</a:t>
            </a:r>
          </a:p>
          <a:p>
            <a:pPr marL="342900" indent="-342900">
              <a:buAutoNum type="arabicPeriod"/>
            </a:pPr>
            <a:r>
              <a:rPr lang="en-GB" sz="1400" dirty="0">
                <a:latin typeface="Century Gothic" panose="020B0502020202020204" pitchFamily="34" charset="0"/>
              </a:rPr>
              <a:t>What is the highest temperature?</a:t>
            </a:r>
          </a:p>
          <a:p>
            <a:pPr marL="342900" indent="-342900">
              <a:buFontTx/>
              <a:buAutoNum type="arabicPeriod"/>
            </a:pPr>
            <a:r>
              <a:rPr lang="en-GB" sz="1400" dirty="0">
                <a:latin typeface="Century Gothic" panose="020B0502020202020204" pitchFamily="34" charset="0"/>
              </a:rPr>
              <a:t>What month(s) is that in?</a:t>
            </a:r>
          </a:p>
          <a:p>
            <a:pPr marL="342900" indent="-342900">
              <a:buAutoNum type="arabicPeriod"/>
            </a:pPr>
            <a:r>
              <a:rPr lang="en-GB" sz="1400" dirty="0">
                <a:latin typeface="Century Gothic" panose="020B0502020202020204" pitchFamily="34" charset="0"/>
              </a:rPr>
              <a:t>What is the lowest rainfall?</a:t>
            </a:r>
          </a:p>
          <a:p>
            <a:pPr marL="342900" indent="-342900">
              <a:buAutoNum type="arabicPeriod"/>
            </a:pPr>
            <a:r>
              <a:rPr lang="en-GB" sz="1400" dirty="0">
                <a:latin typeface="Century Gothic" panose="020B0502020202020204" pitchFamily="34" charset="0"/>
              </a:rPr>
              <a:t>What month(s) is that in?</a:t>
            </a:r>
          </a:p>
          <a:p>
            <a:pPr marL="342900" indent="-342900">
              <a:buAutoNum type="arabicPeriod"/>
            </a:pPr>
            <a:r>
              <a:rPr lang="en-GB" sz="1400" dirty="0">
                <a:latin typeface="Century Gothic" panose="020B0502020202020204" pitchFamily="34" charset="0"/>
              </a:rPr>
              <a:t>What is the highest rainfall?</a:t>
            </a:r>
          </a:p>
          <a:p>
            <a:pPr marL="342900" indent="-342900">
              <a:buFontTx/>
              <a:buAutoNum type="arabicPeriod"/>
            </a:pPr>
            <a:r>
              <a:rPr lang="en-GB" sz="1400" dirty="0">
                <a:latin typeface="Century Gothic" panose="020B0502020202020204" pitchFamily="34" charset="0"/>
              </a:rPr>
              <a:t>What month(s) is that in?</a:t>
            </a:r>
          </a:p>
          <a:p>
            <a:pPr marL="342900" indent="-342900">
              <a:buAutoNum type="arabicPeriod"/>
            </a:pPr>
            <a:r>
              <a:rPr lang="en-GB" sz="1400" dirty="0">
                <a:latin typeface="Century Gothic" panose="020B0502020202020204" pitchFamily="34" charset="0"/>
              </a:rPr>
              <a:t>What is the range (highest minus the lowest) in temperature and rainfall?</a:t>
            </a:r>
          </a:p>
          <a:p>
            <a:pPr marL="342900" indent="-342900">
              <a:buAutoNum type="arabicPeriod"/>
            </a:pPr>
            <a:r>
              <a:rPr lang="en-GB" sz="1400" dirty="0">
                <a:latin typeface="Century Gothic" panose="020B0502020202020204" pitchFamily="34" charset="0"/>
              </a:rPr>
              <a:t>Write a paragraph explaining which month someone should visit, why and what they should pack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1868" y="27285"/>
            <a:ext cx="2473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Century Gothic" panose="020B0502020202020204" pitchFamily="34" charset="0"/>
              </a:rPr>
              <a:t>Lagos</a:t>
            </a:r>
          </a:p>
        </p:txBody>
      </p:sp>
      <p:sp>
        <p:nvSpPr>
          <p:cNvPr id="3" name="Folded Corner 2"/>
          <p:cNvSpPr/>
          <p:nvPr/>
        </p:nvSpPr>
        <p:spPr>
          <a:xfrm>
            <a:off x="143989" y="5253135"/>
            <a:ext cx="1703471" cy="1464906"/>
          </a:xfrm>
          <a:prstGeom prst="foldedCorner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Interesting Fact</a:t>
            </a:r>
          </a:p>
          <a:p>
            <a:pPr algn="ctr" defTabSz="685800"/>
            <a:r>
              <a:rPr lang="en-GB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Lagos Is The Only African City In The List Of “The World’s 10 Most Populated Cities”</a:t>
            </a:r>
          </a:p>
        </p:txBody>
      </p:sp>
      <p:pic>
        <p:nvPicPr>
          <p:cNvPr id="17" name="Picture 2" descr="Data tables and charts monthly and yearly climate conditions in ...">
            <a:extLst>
              <a:ext uri="{FF2B5EF4-FFF2-40B4-BE49-F238E27FC236}">
                <a16:creationId xmlns:a16="http://schemas.microsoft.com/office/drawing/2014/main" id="{7CEDE429-82B2-4E51-ABE6-052EFF61A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593" y="442784"/>
            <a:ext cx="4818071" cy="3011294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limate grap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51788" y="1065187"/>
            <a:ext cx="609600" cy="6096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>
            <a:off x="1682553" y="1674787"/>
            <a:ext cx="1748070" cy="1779291"/>
          </a:xfrm>
          <a:prstGeom prst="upArrow">
            <a:avLst>
              <a:gd name="adj1" fmla="val 60668"/>
              <a:gd name="adj2" fmla="val 3576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  <a:latin typeface="Century Gothic" panose="020B0502020202020204" pitchFamily="34" charset="0"/>
              </a:rPr>
              <a:t>Click to hear an explanation on what climate graphs show.</a:t>
            </a:r>
          </a:p>
        </p:txBody>
      </p:sp>
    </p:spTree>
    <p:extLst>
      <p:ext uri="{BB962C8B-B14F-4D97-AF65-F5344CB8AC3E}">
        <p14:creationId xmlns:p14="http://schemas.microsoft.com/office/powerpoint/2010/main" val="124198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8E7001C-3C0D-4D1E-8B06-AB97B374898E}"/>
              </a:ext>
            </a:extLst>
          </p:cNvPr>
          <p:cNvSpPr txBox="1"/>
          <p:nvPr/>
        </p:nvSpPr>
        <p:spPr>
          <a:xfrm>
            <a:off x="2956" y="1082097"/>
            <a:ext cx="1985536" cy="39703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85800"/>
            <a:r>
              <a:rPr lang="en-GB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Location</a:t>
            </a:r>
          </a:p>
          <a:p>
            <a:pPr algn="ctr" defTabSz="685800"/>
            <a:endParaRPr lang="en-GB" u="sng" dirty="0">
              <a:latin typeface="Century Gothic" panose="020B0502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New Orleans is located in the South of the Untied States of America, in the state of Louisiana.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It’s location means it is has lots of hurricanes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8B980C-D7E8-4EA2-9695-46BE0C10640C}"/>
              </a:ext>
            </a:extLst>
          </p:cNvPr>
          <p:cNvSpPr txBox="1"/>
          <p:nvPr/>
        </p:nvSpPr>
        <p:spPr>
          <a:xfrm>
            <a:off x="1988492" y="1188152"/>
            <a:ext cx="5345369" cy="498598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Century Gothic" panose="020B0502020202020204" pitchFamily="34" charset="0"/>
              </a:rPr>
              <a:t>Hurricane Katrina, 2005</a:t>
            </a:r>
          </a:p>
          <a:p>
            <a:pPr algn="ctr"/>
            <a:endParaRPr lang="en-GB" b="1" u="sng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en-GB" dirty="0">
                <a:latin typeface="Century Gothic" panose="020B0502020202020204" pitchFamily="34" charset="0"/>
              </a:rPr>
              <a:t>Watch the video and create a timeline of events - including facts and figures and effects you can see from the video. (American dates are backwards to ours – so 8/29</a:t>
            </a:r>
            <a:r>
              <a:rPr lang="en-GB" baseline="30000" dirty="0">
                <a:latin typeface="Century Gothic" panose="020B0502020202020204" pitchFamily="34" charset="0"/>
              </a:rPr>
              <a:t>th</a:t>
            </a:r>
            <a:r>
              <a:rPr lang="en-GB" dirty="0">
                <a:latin typeface="Century Gothic" panose="020B0502020202020204" pitchFamily="34" charset="0"/>
              </a:rPr>
              <a:t> is the 29</a:t>
            </a:r>
            <a:r>
              <a:rPr lang="en-GB" baseline="30000" dirty="0">
                <a:latin typeface="Century Gothic" panose="020B0502020202020204" pitchFamily="34" charset="0"/>
              </a:rPr>
              <a:t>th</a:t>
            </a:r>
            <a:r>
              <a:rPr lang="en-GB" dirty="0">
                <a:latin typeface="Century Gothic" panose="020B0502020202020204" pitchFamily="34" charset="0"/>
              </a:rPr>
              <a:t> of August) </a:t>
            </a:r>
            <a:r>
              <a:rPr lang="en-GB" sz="1200" dirty="0">
                <a:hlinkClick r:id="rId2"/>
              </a:rPr>
              <a:t>https://www.youtube.com/watch?v=HbJaMWw4-2Q</a:t>
            </a:r>
            <a:endParaRPr lang="en-GB" sz="1200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>
                <a:latin typeface="Century Gothic" panose="020B0502020202020204" pitchFamily="34" charset="0"/>
              </a:rPr>
              <a:t>Create a table (or spider diagram) with 3 headings – Environmental effects, social effects and economic effects. Research 3 effects for each category about how the city was affected by Hurricane Katrina, 200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0362" y="206441"/>
            <a:ext cx="7468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Century Gothic" panose="020B0502020202020204" pitchFamily="34" charset="0"/>
              </a:rPr>
              <a:t>New Orleans</a:t>
            </a:r>
          </a:p>
        </p:txBody>
      </p:sp>
      <p:sp>
        <p:nvSpPr>
          <p:cNvPr id="3" name="Folded Corner 2"/>
          <p:cNvSpPr/>
          <p:nvPr/>
        </p:nvSpPr>
        <p:spPr>
          <a:xfrm>
            <a:off x="143989" y="5052415"/>
            <a:ext cx="1703471" cy="1665626"/>
          </a:xfrm>
          <a:prstGeom prst="foldedCorner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Interesting Fact</a:t>
            </a:r>
          </a:p>
          <a:p>
            <a:pPr algn="ctr" defTabSz="685800"/>
            <a:endParaRPr lang="en-GB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 defTabSz="685800"/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In 1796, New Orleans became the first city to host Opera in the United States.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654F0DC-D5B0-4150-8DAA-DB0E701303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815843"/>
              </p:ext>
            </p:extLst>
          </p:nvPr>
        </p:nvGraphicFramePr>
        <p:xfrm>
          <a:off x="2381155" y="5086158"/>
          <a:ext cx="4717473" cy="937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2491">
                  <a:extLst>
                    <a:ext uri="{9D8B030D-6E8A-4147-A177-3AD203B41FA5}">
                      <a16:colId xmlns:a16="http://schemas.microsoft.com/office/drawing/2014/main" val="1390930993"/>
                    </a:ext>
                  </a:extLst>
                </a:gridCol>
                <a:gridCol w="1572491">
                  <a:extLst>
                    <a:ext uri="{9D8B030D-6E8A-4147-A177-3AD203B41FA5}">
                      <a16:colId xmlns:a16="http://schemas.microsoft.com/office/drawing/2014/main" val="210027457"/>
                    </a:ext>
                  </a:extLst>
                </a:gridCol>
                <a:gridCol w="1572491">
                  <a:extLst>
                    <a:ext uri="{9D8B030D-6E8A-4147-A177-3AD203B41FA5}">
                      <a16:colId xmlns:a16="http://schemas.microsoft.com/office/drawing/2014/main" val="440738923"/>
                    </a:ext>
                  </a:extLst>
                </a:gridCol>
              </a:tblGrid>
              <a:tr h="488561"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Century Gothic" panose="020B0502020202020204" pitchFamily="34" charset="0"/>
                        </a:rPr>
                        <a:t>Environmental effects</a:t>
                      </a:r>
                    </a:p>
                    <a:p>
                      <a:pPr algn="ctr"/>
                      <a:r>
                        <a:rPr lang="en-GB" sz="1050" dirty="0">
                          <a:latin typeface="Century Gothic" panose="020B0502020202020204" pitchFamily="34" charset="0"/>
                        </a:rPr>
                        <a:t>(How the environment was affected)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Century Gothic" panose="020B0502020202020204" pitchFamily="34" charset="0"/>
                        </a:rPr>
                        <a:t>Social effects</a:t>
                      </a:r>
                    </a:p>
                    <a:p>
                      <a:pPr algn="ctr"/>
                      <a:r>
                        <a:rPr lang="en-GB" sz="1050" dirty="0">
                          <a:latin typeface="Century Gothic" panose="020B0502020202020204" pitchFamily="34" charset="0"/>
                        </a:rPr>
                        <a:t>(How people were affected)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Century Gothic" panose="020B0502020202020204" pitchFamily="34" charset="0"/>
                        </a:rPr>
                        <a:t>Economic effects</a:t>
                      </a:r>
                    </a:p>
                    <a:p>
                      <a:pPr algn="ctr"/>
                      <a:r>
                        <a:rPr lang="en-GB" sz="1050" dirty="0">
                          <a:latin typeface="Century Gothic" panose="020B0502020202020204" pitchFamily="34" charset="0"/>
                        </a:rPr>
                        <a:t>(Effects on money/ the cost of the damage)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398508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05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04917448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474893" y="5440768"/>
            <a:ext cx="1507741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b="1" u="sng" dirty="0">
                <a:latin typeface="Century Gothic" panose="020B0502020202020204" pitchFamily="34" charset="0"/>
              </a:rPr>
              <a:t>Websites that are </a:t>
            </a:r>
          </a:p>
          <a:p>
            <a:pPr algn="ctr"/>
            <a:r>
              <a:rPr lang="en-GB" sz="1100" b="1" u="sng" dirty="0">
                <a:latin typeface="Century Gothic" panose="020B0502020202020204" pitchFamily="34" charset="0"/>
              </a:rPr>
              <a:t>helpful </a:t>
            </a:r>
          </a:p>
          <a:p>
            <a:pPr algn="ctr"/>
            <a:endParaRPr lang="en-GB" sz="1100" dirty="0">
              <a:latin typeface="Century Gothic" panose="020B0502020202020204" pitchFamily="34" charset="0"/>
            </a:endParaRPr>
          </a:p>
          <a:p>
            <a:r>
              <a:rPr lang="en-GB" sz="1100" dirty="0">
                <a:latin typeface="Century Gothic" panose="020B0502020202020204" pitchFamily="34" charset="0"/>
                <a:hlinkClick r:id="rId3"/>
              </a:rPr>
              <a:t>http://www.hurricanescience.org/history/studies/katrinacase/impacts/</a:t>
            </a:r>
            <a:endParaRPr lang="en-GB" sz="110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https://static.thenounproject.com/png/1119770-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828" y="50119"/>
            <a:ext cx="785327" cy="78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atic.thenounproject.com/png/2505204-2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648" y="63583"/>
            <a:ext cx="940481" cy="94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atic.thenounproject.com/png/2505201-2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191" y="8131"/>
            <a:ext cx="869302" cy="86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7328" y="1390453"/>
            <a:ext cx="1639189" cy="10908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9705" y="2762457"/>
            <a:ext cx="1654434" cy="8272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47328" y="3870872"/>
            <a:ext cx="1641173" cy="107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72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8E7001C-3C0D-4D1E-8B06-AB97B374898E}"/>
              </a:ext>
            </a:extLst>
          </p:cNvPr>
          <p:cNvSpPr txBox="1"/>
          <p:nvPr/>
        </p:nvSpPr>
        <p:spPr>
          <a:xfrm>
            <a:off x="2956" y="1082097"/>
            <a:ext cx="1985536" cy="35394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85800"/>
            <a:r>
              <a:rPr lang="en-GB" sz="16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Location</a:t>
            </a:r>
          </a:p>
          <a:p>
            <a:pPr algn="ctr" defTabSz="685800"/>
            <a:endParaRPr lang="en-GB" sz="1600" u="sng" dirty="0">
              <a:latin typeface="Century Gothic" panose="020B0502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00" dirty="0">
                <a:latin typeface="Century Gothic" panose="020B0502020202020204" pitchFamily="34" charset="0"/>
              </a:rPr>
              <a:t>Abu Dhabi is the capital city of the United Arab Emirates  (UAE) in the continent of Asia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00" dirty="0">
                <a:latin typeface="Century Gothic" panose="020B0502020202020204" pitchFamily="34" charset="0"/>
              </a:rPr>
              <a:t>It is on an island off the Persian Gulf, off the central west coast.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8B980C-D7E8-4EA2-9695-46BE0C10640C}"/>
              </a:ext>
            </a:extLst>
          </p:cNvPr>
          <p:cNvSpPr txBox="1"/>
          <p:nvPr/>
        </p:nvSpPr>
        <p:spPr>
          <a:xfrm>
            <a:off x="1948124" y="1308511"/>
            <a:ext cx="5345369" cy="1754326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rgbClr val="222222"/>
                </a:solidFill>
                <a:latin typeface="Century Gothic" panose="020B0502020202020204" pitchFamily="34" charset="0"/>
              </a:rPr>
              <a:t>Oil economy</a:t>
            </a:r>
          </a:p>
          <a:p>
            <a:pPr marL="257175" indent="-257175">
              <a:buFont typeface="+mj-lt"/>
              <a:buAutoNum type="arabicPeriod"/>
            </a:pPr>
            <a:r>
              <a:rPr lang="en-GB" dirty="0">
                <a:solidFill>
                  <a:srgbClr val="222222"/>
                </a:solidFill>
                <a:latin typeface="Century Gothic" panose="020B0502020202020204" pitchFamily="34" charset="0"/>
              </a:rPr>
              <a:t>How much oil does Abu Dhabi have?</a:t>
            </a:r>
          </a:p>
          <a:p>
            <a:pPr marL="257175" indent="-257175">
              <a:buFont typeface="+mj-lt"/>
              <a:buAutoNum type="arabicPeriod"/>
            </a:pPr>
            <a:r>
              <a:rPr lang="en-GB" dirty="0">
                <a:solidFill>
                  <a:srgbClr val="222222"/>
                </a:solidFill>
                <a:latin typeface="Century Gothic" panose="020B0502020202020204" pitchFamily="34" charset="0"/>
              </a:rPr>
              <a:t>How much money does this make them?</a:t>
            </a:r>
          </a:p>
          <a:p>
            <a:pPr marL="257175" indent="-257175">
              <a:buFont typeface="+mj-lt"/>
              <a:buAutoNum type="arabicPeriod"/>
            </a:pPr>
            <a:r>
              <a:rPr lang="en-GB" dirty="0">
                <a:solidFill>
                  <a:srgbClr val="222222"/>
                </a:solidFill>
                <a:latin typeface="Century Gothic" panose="020B0502020202020204" pitchFamily="34" charset="0"/>
              </a:rPr>
              <a:t>What did the government have to do to make the town into a city? (</a:t>
            </a:r>
            <a:r>
              <a:rPr lang="en-GB" dirty="0" err="1">
                <a:solidFill>
                  <a:srgbClr val="222222"/>
                </a:solidFill>
                <a:latin typeface="Century Gothic" panose="020B0502020202020204" pitchFamily="34" charset="0"/>
              </a:rPr>
              <a:t>e.g</a:t>
            </a:r>
            <a:r>
              <a:rPr lang="en-GB" dirty="0">
                <a:solidFill>
                  <a:srgbClr val="222222"/>
                </a:solidFill>
                <a:latin typeface="Century Gothic" panose="020B0502020202020204" pitchFamily="34" charset="0"/>
              </a:rPr>
              <a:t> build roads) (Create a timeline if you want to)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0362" y="206441"/>
            <a:ext cx="7468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Century Gothic" panose="020B0502020202020204" pitchFamily="34" charset="0"/>
              </a:rPr>
              <a:t>Abu Dhabi</a:t>
            </a:r>
          </a:p>
        </p:txBody>
      </p:sp>
      <p:sp>
        <p:nvSpPr>
          <p:cNvPr id="3" name="Folded Corner 2"/>
          <p:cNvSpPr/>
          <p:nvPr/>
        </p:nvSpPr>
        <p:spPr>
          <a:xfrm>
            <a:off x="143989" y="5052415"/>
            <a:ext cx="1703471" cy="1665626"/>
          </a:xfrm>
          <a:prstGeom prst="foldedCorner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Interesting Fact</a:t>
            </a:r>
          </a:p>
          <a:p>
            <a:pPr algn="ctr" defTabSz="685800"/>
            <a:endParaRPr lang="en-GB" sz="11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/>
            <a:r>
              <a:rPr lang="en-GB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Abu Dhabi accounts for about two-thirds of the roughly $400 billion UAE economy but only really started growing in the 1960s!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8875" y="5652341"/>
            <a:ext cx="150774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b="1" u="sng" dirty="0">
                <a:latin typeface="Century Gothic" panose="020B0502020202020204" pitchFamily="34" charset="0"/>
              </a:rPr>
              <a:t>Websites that are </a:t>
            </a:r>
          </a:p>
          <a:p>
            <a:pPr algn="ctr"/>
            <a:r>
              <a:rPr lang="en-GB" sz="1100" b="1" u="sng" dirty="0">
                <a:latin typeface="Century Gothic" panose="020B0502020202020204" pitchFamily="34" charset="0"/>
              </a:rPr>
              <a:t>helpful </a:t>
            </a:r>
          </a:p>
          <a:p>
            <a:pPr algn="ctr"/>
            <a:r>
              <a:rPr lang="en-GB" sz="1100" dirty="0">
                <a:latin typeface="Century Gothic" panose="020B0502020202020204" pitchFamily="34" charset="0"/>
                <a:hlinkClick r:id="rId2"/>
              </a:rPr>
              <a:t>https://www.britannica.com/place/Abu-Dhabi</a:t>
            </a:r>
            <a:endParaRPr lang="en-GB" sz="1100" dirty="0">
              <a:latin typeface="Century Gothic" panose="020B0502020202020204" pitchFamily="34" charset="0"/>
            </a:endParaRPr>
          </a:p>
          <a:p>
            <a:pPr algn="ctr"/>
            <a:endParaRPr lang="en-GB" sz="1100" dirty="0"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8B980C-D7E8-4EA2-9695-46BE0C10640C}"/>
              </a:ext>
            </a:extLst>
          </p:cNvPr>
          <p:cNvSpPr txBox="1"/>
          <p:nvPr/>
        </p:nvSpPr>
        <p:spPr>
          <a:xfrm>
            <a:off x="1960927" y="3344017"/>
            <a:ext cx="5345369" cy="2862322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GB" b="1" u="sng" dirty="0">
                <a:solidFill>
                  <a:srgbClr val="222222"/>
                </a:solidFill>
                <a:latin typeface="Century Gothic" panose="020B0502020202020204" pitchFamily="34" charset="0"/>
              </a:rPr>
              <a:t>Tourism economy</a:t>
            </a:r>
          </a:p>
          <a:p>
            <a:pPr marL="257175" lvl="0" indent="-257175">
              <a:buFont typeface="+mj-lt"/>
              <a:buAutoNum type="arabicPeriod"/>
            </a:pPr>
            <a:r>
              <a:rPr lang="en-GB" dirty="0">
                <a:solidFill>
                  <a:srgbClr val="222222"/>
                </a:solidFill>
                <a:latin typeface="Century Gothic" panose="020B0502020202020204" pitchFamily="34" charset="0"/>
              </a:rPr>
              <a:t>When did tourism start in Abu Dhabi?</a:t>
            </a:r>
          </a:p>
          <a:p>
            <a:pPr marL="257175" lvl="0" indent="-257175">
              <a:buFont typeface="+mj-lt"/>
              <a:buAutoNum type="arabicPeriod"/>
            </a:pPr>
            <a:r>
              <a:rPr lang="en-GB" dirty="0">
                <a:solidFill>
                  <a:srgbClr val="222222"/>
                </a:solidFill>
                <a:latin typeface="Century Gothic" panose="020B0502020202020204" pitchFamily="34" charset="0"/>
              </a:rPr>
              <a:t>Why do you think its important to get tourists in (as well as selling lots of oil?)</a:t>
            </a:r>
          </a:p>
          <a:p>
            <a:pPr marL="257175" lvl="0" indent="-257175">
              <a:buFont typeface="+mj-lt"/>
              <a:buAutoNum type="arabicPeriod"/>
            </a:pPr>
            <a:r>
              <a:rPr lang="en-GB" dirty="0">
                <a:solidFill>
                  <a:prstClr val="black"/>
                </a:solidFill>
                <a:latin typeface="Century Gothic" panose="020B0502020202020204" pitchFamily="34" charset="0"/>
              </a:rPr>
              <a:t>How long would it take from Manchester?</a:t>
            </a:r>
          </a:p>
          <a:p>
            <a:pPr marL="257175" lvl="0" indent="-257175">
              <a:buFont typeface="+mj-lt"/>
              <a:buAutoNum type="arabicPeriod"/>
            </a:pPr>
            <a:r>
              <a:rPr lang="en-GB" dirty="0">
                <a:solidFill>
                  <a:srgbClr val="222222"/>
                </a:solidFill>
                <a:latin typeface="Century Gothic" panose="020B0502020202020204" pitchFamily="34" charset="0"/>
              </a:rPr>
              <a:t>Use the link for Google Earth, why do you think lots of people visit every year? </a:t>
            </a:r>
          </a:p>
          <a:p>
            <a:pPr lvl="0"/>
            <a:r>
              <a:rPr lang="en-GB" sz="900" dirty="0">
                <a:solidFill>
                  <a:prstClr val="black"/>
                </a:solidFill>
                <a:hlinkClick r:id="rId3"/>
              </a:rPr>
              <a:t>https://earth.google.com/web/@24.4917268,54.3525789,2.61124a,0d,59.99999999y,105.79225018h,93.65892076t,0r/data=IjAKLEFGMVFpcFBlSGs2NU1WMW95VWZsSzZVck9XenFpTzltVC1faEd4NElvRWFyEAU</a:t>
            </a:r>
            <a:endParaRPr lang="en-GB" sz="900" dirty="0">
              <a:solidFill>
                <a:prstClr val="black"/>
              </a:solidFill>
            </a:endParaRPr>
          </a:p>
          <a:p>
            <a:pPr marL="257175" lvl="0" indent="-257175">
              <a:buFont typeface="+mj-lt"/>
              <a:buAutoNum type="arabicPeriod"/>
            </a:pPr>
            <a:r>
              <a:rPr lang="en-GB" dirty="0">
                <a:solidFill>
                  <a:prstClr val="black"/>
                </a:solidFill>
                <a:latin typeface="Century Gothic" panose="020B0502020202020204" pitchFamily="34" charset="0"/>
              </a:rPr>
              <a:t>Explain 3 things people can do/ visit when they get here.</a:t>
            </a:r>
          </a:p>
        </p:txBody>
      </p:sp>
      <p:pic>
        <p:nvPicPr>
          <p:cNvPr id="1036" name="Picture 12" descr="https://static.thenounproject.com/png/1397251-2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124" y="161782"/>
            <a:ext cx="861462" cy="86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https://static.thenounproject.com/png/1397251-2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662" y="138116"/>
            <a:ext cx="861462" cy="86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0910" y="1293508"/>
            <a:ext cx="1675706" cy="12551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5333" y="2596434"/>
            <a:ext cx="1681283" cy="9328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5333" y="3602594"/>
            <a:ext cx="1702731" cy="1104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6698" y="4775178"/>
            <a:ext cx="1695343" cy="71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57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A3EE859B3773418568E27B3537CF06" ma:contentTypeVersion="13" ma:contentTypeDescription="Create a new document." ma:contentTypeScope="" ma:versionID="3d5b934743bff1e9263f5d6650b1575e">
  <xsd:schema xmlns:xsd="http://www.w3.org/2001/XMLSchema" xmlns:xs="http://www.w3.org/2001/XMLSchema" xmlns:p="http://schemas.microsoft.com/office/2006/metadata/properties" xmlns:ns2="4570a7c4-7d34-4629-bc88-d748fa970347" xmlns:ns3="c7270877-1839-43de-8625-d24a119ab886" targetNamespace="http://schemas.microsoft.com/office/2006/metadata/properties" ma:root="true" ma:fieldsID="cdd3c3c0e2f1e2eebef158a8c5f502dc" ns2:_="" ns3:_="">
    <xsd:import namespace="4570a7c4-7d34-4629-bc88-d748fa970347"/>
    <xsd:import namespace="c7270877-1839-43de-8625-d24a119ab8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70a7c4-7d34-4629-bc88-d748fa9703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270877-1839-43de-8625-d24a119ab8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E12F62E-1F8E-4BB6-B9EB-E6E627241327}"/>
</file>

<file path=customXml/itemProps2.xml><?xml version="1.0" encoding="utf-8"?>
<ds:datastoreItem xmlns:ds="http://schemas.openxmlformats.org/officeDocument/2006/customXml" ds:itemID="{03AFBE43-45F1-467E-96B3-16116A41C8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75F527-FCF0-4B07-B251-2A9952D4E0E2}">
  <ds:schemaRefs>
    <ds:schemaRef ds:uri="http://purl.org/dc/terms/"/>
    <ds:schemaRef ds:uri="http://www.w3.org/XML/1998/namespace"/>
    <ds:schemaRef ds:uri="7c107a80-bf5f-4c53-99c8-ca3e4e8763e2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3793de6-0c3a-4beb-b70c-2b2cb192a770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699</Words>
  <Application>Microsoft Office PowerPoint</Application>
  <PresentationFormat>On-screen Show (4:3)</PresentationFormat>
  <Paragraphs>79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Adamsky SF</vt:lpstr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Mr. T. Sixsmith</dc:creator>
  <cp:lastModifiedBy>Mrs. L. Cogley</cp:lastModifiedBy>
  <cp:revision>12</cp:revision>
  <dcterms:created xsi:type="dcterms:W3CDTF">2018-06-25T15:31:01Z</dcterms:created>
  <dcterms:modified xsi:type="dcterms:W3CDTF">2021-09-01T06:32:09Z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0x010100E6A3EE859B3773418568E27B3537CF06</vt:lpwstr>
  </property>
</Properties>
</file>