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8"/>
  </p:notesMasterIdLst>
  <p:sldIdLst>
    <p:sldId id="256" r:id="rId2"/>
    <p:sldId id="258" r:id="rId3"/>
    <p:sldId id="259" r:id="rId4"/>
    <p:sldId id="260" r:id="rId5"/>
    <p:sldId id="273" r:id="rId6"/>
    <p:sldId id="269"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585" autoAdjust="0"/>
  </p:normalViewPr>
  <p:slideViewPr>
    <p:cSldViewPr>
      <p:cViewPr varScale="1">
        <p:scale>
          <a:sx n="74" d="100"/>
          <a:sy n="74" d="100"/>
        </p:scale>
        <p:origin x="1050" y="60"/>
      </p:cViewPr>
      <p:guideLst>
        <p:guide orient="horz" pos="2160"/>
        <p:guide pos="2880"/>
      </p:guideLst>
    </p:cSldViewPr>
  </p:slideViewPr>
  <p:outlineViewPr>
    <p:cViewPr>
      <p:scale>
        <a:sx n="33" d="100"/>
        <a:sy n="33" d="100"/>
      </p:scale>
      <p:origin x="54" y="6594"/>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514870B-73E3-4C52-9B3A-17BAAF827735}" type="datetimeFigureOut">
              <a:rPr lang="en-GB" smtClean="0"/>
              <a:t>01/09/2014</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917323E-90AF-4AD1-8353-CCF4D6D9E605}" type="slidenum">
              <a:rPr lang="en-GB" smtClean="0"/>
              <a:t>‹#›</a:t>
            </a:fld>
            <a:endParaRPr lang="en-GB"/>
          </a:p>
        </p:txBody>
      </p:sp>
    </p:spTree>
    <p:extLst>
      <p:ext uri="{BB962C8B-B14F-4D97-AF65-F5344CB8AC3E}">
        <p14:creationId xmlns:p14="http://schemas.microsoft.com/office/powerpoint/2010/main" val="14744015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omic Sans MS" pitchFamily="66" charset="0"/>
              </a:defRPr>
            </a:lvl1pPr>
            <a:lvl2pPr marL="742950" indent="-285750">
              <a:defRPr>
                <a:solidFill>
                  <a:schemeClr val="tx1"/>
                </a:solidFill>
                <a:latin typeface="Comic Sans MS" pitchFamily="66" charset="0"/>
              </a:defRPr>
            </a:lvl2pPr>
            <a:lvl3pPr marL="1143000" indent="-228600">
              <a:defRPr>
                <a:solidFill>
                  <a:schemeClr val="tx1"/>
                </a:solidFill>
                <a:latin typeface="Comic Sans MS" pitchFamily="66" charset="0"/>
              </a:defRPr>
            </a:lvl3pPr>
            <a:lvl4pPr marL="1600200" indent="-228600">
              <a:defRPr>
                <a:solidFill>
                  <a:schemeClr val="tx1"/>
                </a:solidFill>
                <a:latin typeface="Comic Sans MS" pitchFamily="66" charset="0"/>
              </a:defRPr>
            </a:lvl4pPr>
            <a:lvl5pPr marL="2057400" indent="-228600">
              <a:defRPr>
                <a:solidFill>
                  <a:schemeClr val="tx1"/>
                </a:solidFill>
                <a:latin typeface="Comic Sans MS" pitchFamily="66" charset="0"/>
              </a:defRPr>
            </a:lvl5pPr>
            <a:lvl6pPr marL="2514600" indent="-228600" eaLnBrk="0" fontAlgn="base" hangingPunct="0">
              <a:spcBef>
                <a:spcPct val="0"/>
              </a:spcBef>
              <a:spcAft>
                <a:spcPct val="0"/>
              </a:spcAft>
              <a:defRPr>
                <a:solidFill>
                  <a:schemeClr val="tx1"/>
                </a:solidFill>
                <a:latin typeface="Comic Sans MS" pitchFamily="66" charset="0"/>
              </a:defRPr>
            </a:lvl6pPr>
            <a:lvl7pPr marL="2971800" indent="-228600" eaLnBrk="0" fontAlgn="base" hangingPunct="0">
              <a:spcBef>
                <a:spcPct val="0"/>
              </a:spcBef>
              <a:spcAft>
                <a:spcPct val="0"/>
              </a:spcAft>
              <a:defRPr>
                <a:solidFill>
                  <a:schemeClr val="tx1"/>
                </a:solidFill>
                <a:latin typeface="Comic Sans MS" pitchFamily="66" charset="0"/>
              </a:defRPr>
            </a:lvl7pPr>
            <a:lvl8pPr marL="3429000" indent="-228600" eaLnBrk="0" fontAlgn="base" hangingPunct="0">
              <a:spcBef>
                <a:spcPct val="0"/>
              </a:spcBef>
              <a:spcAft>
                <a:spcPct val="0"/>
              </a:spcAft>
              <a:defRPr>
                <a:solidFill>
                  <a:schemeClr val="tx1"/>
                </a:solidFill>
                <a:latin typeface="Comic Sans MS" pitchFamily="66" charset="0"/>
              </a:defRPr>
            </a:lvl8pPr>
            <a:lvl9pPr marL="3886200" indent="-228600" eaLnBrk="0" fontAlgn="base" hangingPunct="0">
              <a:spcBef>
                <a:spcPct val="0"/>
              </a:spcBef>
              <a:spcAft>
                <a:spcPct val="0"/>
              </a:spcAft>
              <a:defRPr>
                <a:solidFill>
                  <a:schemeClr val="tx1"/>
                </a:solidFill>
                <a:latin typeface="Comic Sans MS" pitchFamily="66" charset="0"/>
              </a:defRPr>
            </a:lvl9pPr>
          </a:lstStyle>
          <a:p>
            <a:fld id="{8B5F6F62-E259-4E05-9B95-88F070E6D1F6}" type="slidenum">
              <a:rPr lang="en-GB" altLang="en-US" smtClean="0"/>
              <a:pPr/>
              <a:t>2</a:t>
            </a:fld>
            <a:endParaRPr lang="en-GB" altLang="en-US" smtClean="0"/>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125313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omic Sans MS" pitchFamily="66" charset="0"/>
              </a:defRPr>
            </a:lvl1pPr>
            <a:lvl2pPr marL="742950" indent="-285750">
              <a:defRPr>
                <a:solidFill>
                  <a:schemeClr val="tx1"/>
                </a:solidFill>
                <a:latin typeface="Comic Sans MS" pitchFamily="66" charset="0"/>
              </a:defRPr>
            </a:lvl2pPr>
            <a:lvl3pPr marL="1143000" indent="-228600">
              <a:defRPr>
                <a:solidFill>
                  <a:schemeClr val="tx1"/>
                </a:solidFill>
                <a:latin typeface="Comic Sans MS" pitchFamily="66" charset="0"/>
              </a:defRPr>
            </a:lvl3pPr>
            <a:lvl4pPr marL="1600200" indent="-228600">
              <a:defRPr>
                <a:solidFill>
                  <a:schemeClr val="tx1"/>
                </a:solidFill>
                <a:latin typeface="Comic Sans MS" pitchFamily="66" charset="0"/>
              </a:defRPr>
            </a:lvl4pPr>
            <a:lvl5pPr marL="2057400" indent="-228600">
              <a:defRPr>
                <a:solidFill>
                  <a:schemeClr val="tx1"/>
                </a:solidFill>
                <a:latin typeface="Comic Sans MS" pitchFamily="66" charset="0"/>
              </a:defRPr>
            </a:lvl5pPr>
            <a:lvl6pPr marL="2514600" indent="-228600" eaLnBrk="0" fontAlgn="base" hangingPunct="0">
              <a:spcBef>
                <a:spcPct val="0"/>
              </a:spcBef>
              <a:spcAft>
                <a:spcPct val="0"/>
              </a:spcAft>
              <a:defRPr>
                <a:solidFill>
                  <a:schemeClr val="tx1"/>
                </a:solidFill>
                <a:latin typeface="Comic Sans MS" pitchFamily="66" charset="0"/>
              </a:defRPr>
            </a:lvl6pPr>
            <a:lvl7pPr marL="2971800" indent="-228600" eaLnBrk="0" fontAlgn="base" hangingPunct="0">
              <a:spcBef>
                <a:spcPct val="0"/>
              </a:spcBef>
              <a:spcAft>
                <a:spcPct val="0"/>
              </a:spcAft>
              <a:defRPr>
                <a:solidFill>
                  <a:schemeClr val="tx1"/>
                </a:solidFill>
                <a:latin typeface="Comic Sans MS" pitchFamily="66" charset="0"/>
              </a:defRPr>
            </a:lvl7pPr>
            <a:lvl8pPr marL="3429000" indent="-228600" eaLnBrk="0" fontAlgn="base" hangingPunct="0">
              <a:spcBef>
                <a:spcPct val="0"/>
              </a:spcBef>
              <a:spcAft>
                <a:spcPct val="0"/>
              </a:spcAft>
              <a:defRPr>
                <a:solidFill>
                  <a:schemeClr val="tx1"/>
                </a:solidFill>
                <a:latin typeface="Comic Sans MS" pitchFamily="66" charset="0"/>
              </a:defRPr>
            </a:lvl8pPr>
            <a:lvl9pPr marL="3886200" indent="-228600" eaLnBrk="0" fontAlgn="base" hangingPunct="0">
              <a:spcBef>
                <a:spcPct val="0"/>
              </a:spcBef>
              <a:spcAft>
                <a:spcPct val="0"/>
              </a:spcAft>
              <a:defRPr>
                <a:solidFill>
                  <a:schemeClr val="tx1"/>
                </a:solidFill>
                <a:latin typeface="Comic Sans MS" pitchFamily="66" charset="0"/>
              </a:defRPr>
            </a:lvl9pPr>
          </a:lstStyle>
          <a:p>
            <a:fld id="{BF772406-F3F0-4326-80AA-D1C068F712B1}" type="slidenum">
              <a:rPr lang="en-GB" altLang="en-US" smtClean="0"/>
              <a:pPr/>
              <a:t>3</a:t>
            </a:fld>
            <a:endParaRPr lang="en-GB" altLang="en-US" smtClean="0"/>
          </a:p>
        </p:txBody>
      </p:sp>
      <p:sp>
        <p:nvSpPr>
          <p:cNvPr id="29699" name="Slide Image Placeholder 1"/>
          <p:cNvSpPr>
            <a:spLocks noGrp="1" noRot="1" noChangeAspect="1" noTextEdit="1"/>
          </p:cNvSpPr>
          <p:nvPr>
            <p:ph type="sldImg"/>
          </p:nvPr>
        </p:nvSpPr>
        <p:spPr>
          <a:ln/>
        </p:spPr>
      </p:sp>
      <p:sp>
        <p:nvSpPr>
          <p:cNvPr id="29700"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
        <p:nvSpPr>
          <p:cNvPr id="4" name="Slide Number Placeholder 3"/>
          <p:cNvSpPr txBox="1">
            <a:spLocks noGrp="1"/>
          </p:cNvSpPr>
          <p:nvPr/>
        </p:nvSpPr>
        <p:spPr>
          <a:xfrm>
            <a:off x="3884613" y="8685213"/>
            <a:ext cx="2971800" cy="457200"/>
          </a:xfrm>
          <a:prstGeom prst="rect">
            <a:avLst/>
          </a:prstGeom>
          <a:noFill/>
        </p:spPr>
        <p:txBody>
          <a:bodyPr anchor="b"/>
          <a:lstStyle/>
          <a:p>
            <a:pPr algn="r" fontAlgn="auto">
              <a:spcBef>
                <a:spcPts val="0"/>
              </a:spcBef>
              <a:spcAft>
                <a:spcPts val="0"/>
              </a:spcAft>
              <a:defRPr/>
            </a:pPr>
            <a:fld id="{90C9CD8C-ED40-48ED-9FFF-110377653AA5}" type="slidenum">
              <a:rPr lang="en-GB" sz="1200">
                <a:latin typeface="+mn-lt"/>
              </a:rPr>
              <a:pPr algn="r" fontAlgn="auto">
                <a:spcBef>
                  <a:spcPts val="0"/>
                </a:spcBef>
                <a:spcAft>
                  <a:spcPts val="0"/>
                </a:spcAft>
                <a:defRPr/>
              </a:pPr>
              <a:t>3</a:t>
            </a:fld>
            <a:endParaRPr lang="en-GB" sz="1200">
              <a:latin typeface="+mn-lt"/>
            </a:endParaRPr>
          </a:p>
        </p:txBody>
      </p:sp>
    </p:spTree>
    <p:extLst>
      <p:ext uri="{BB962C8B-B14F-4D97-AF65-F5344CB8AC3E}">
        <p14:creationId xmlns:p14="http://schemas.microsoft.com/office/powerpoint/2010/main" val="25376402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omic Sans MS" pitchFamily="66" charset="0"/>
              </a:defRPr>
            </a:lvl1pPr>
            <a:lvl2pPr marL="742950" indent="-285750">
              <a:defRPr>
                <a:solidFill>
                  <a:schemeClr val="tx1"/>
                </a:solidFill>
                <a:latin typeface="Comic Sans MS" pitchFamily="66" charset="0"/>
              </a:defRPr>
            </a:lvl2pPr>
            <a:lvl3pPr marL="1143000" indent="-228600">
              <a:defRPr>
                <a:solidFill>
                  <a:schemeClr val="tx1"/>
                </a:solidFill>
                <a:latin typeface="Comic Sans MS" pitchFamily="66" charset="0"/>
              </a:defRPr>
            </a:lvl3pPr>
            <a:lvl4pPr marL="1600200" indent="-228600">
              <a:defRPr>
                <a:solidFill>
                  <a:schemeClr val="tx1"/>
                </a:solidFill>
                <a:latin typeface="Comic Sans MS" pitchFamily="66" charset="0"/>
              </a:defRPr>
            </a:lvl4pPr>
            <a:lvl5pPr marL="2057400" indent="-228600">
              <a:defRPr>
                <a:solidFill>
                  <a:schemeClr val="tx1"/>
                </a:solidFill>
                <a:latin typeface="Comic Sans MS" pitchFamily="66" charset="0"/>
              </a:defRPr>
            </a:lvl5pPr>
            <a:lvl6pPr marL="2514600" indent="-228600" eaLnBrk="0" fontAlgn="base" hangingPunct="0">
              <a:spcBef>
                <a:spcPct val="0"/>
              </a:spcBef>
              <a:spcAft>
                <a:spcPct val="0"/>
              </a:spcAft>
              <a:defRPr>
                <a:solidFill>
                  <a:schemeClr val="tx1"/>
                </a:solidFill>
                <a:latin typeface="Comic Sans MS" pitchFamily="66" charset="0"/>
              </a:defRPr>
            </a:lvl6pPr>
            <a:lvl7pPr marL="2971800" indent="-228600" eaLnBrk="0" fontAlgn="base" hangingPunct="0">
              <a:spcBef>
                <a:spcPct val="0"/>
              </a:spcBef>
              <a:spcAft>
                <a:spcPct val="0"/>
              </a:spcAft>
              <a:defRPr>
                <a:solidFill>
                  <a:schemeClr val="tx1"/>
                </a:solidFill>
                <a:latin typeface="Comic Sans MS" pitchFamily="66" charset="0"/>
              </a:defRPr>
            </a:lvl7pPr>
            <a:lvl8pPr marL="3429000" indent="-228600" eaLnBrk="0" fontAlgn="base" hangingPunct="0">
              <a:spcBef>
                <a:spcPct val="0"/>
              </a:spcBef>
              <a:spcAft>
                <a:spcPct val="0"/>
              </a:spcAft>
              <a:defRPr>
                <a:solidFill>
                  <a:schemeClr val="tx1"/>
                </a:solidFill>
                <a:latin typeface="Comic Sans MS" pitchFamily="66" charset="0"/>
              </a:defRPr>
            </a:lvl8pPr>
            <a:lvl9pPr marL="3886200" indent="-228600" eaLnBrk="0" fontAlgn="base" hangingPunct="0">
              <a:spcBef>
                <a:spcPct val="0"/>
              </a:spcBef>
              <a:spcAft>
                <a:spcPct val="0"/>
              </a:spcAft>
              <a:defRPr>
                <a:solidFill>
                  <a:schemeClr val="tx1"/>
                </a:solidFill>
                <a:latin typeface="Comic Sans MS" pitchFamily="66" charset="0"/>
              </a:defRPr>
            </a:lvl9pPr>
          </a:lstStyle>
          <a:p>
            <a:fld id="{8A56011E-C887-49CE-A8F9-DF343CEBA847}" type="slidenum">
              <a:rPr lang="en-GB" altLang="en-US" smtClean="0"/>
              <a:pPr/>
              <a:t>4</a:t>
            </a:fld>
            <a:endParaRPr lang="en-GB" altLang="en-US" smtClean="0"/>
          </a:p>
        </p:txBody>
      </p:sp>
      <p:sp>
        <p:nvSpPr>
          <p:cNvPr id="30723" name="Slide Image Placeholder 1"/>
          <p:cNvSpPr>
            <a:spLocks noGrp="1" noRot="1" noChangeAspect="1" noTextEdit="1"/>
          </p:cNvSpPr>
          <p:nvPr>
            <p:ph type="sldImg"/>
          </p:nvPr>
        </p:nvSpPr>
        <p:spPr>
          <a:ln/>
        </p:spPr>
      </p:sp>
      <p:sp>
        <p:nvSpPr>
          <p:cNvPr id="30724"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altLang="en-US" smtClean="0"/>
          </a:p>
        </p:txBody>
      </p:sp>
      <p:sp>
        <p:nvSpPr>
          <p:cNvPr id="23555" name="Slide Number Placeholder 3"/>
          <p:cNvSpPr txBox="1">
            <a:spLocks noGrp="1"/>
          </p:cNvSpPr>
          <p:nvPr/>
        </p:nvSpPr>
        <p:spPr bwMode="auto">
          <a:xfrm>
            <a:off x="3884613" y="8685213"/>
            <a:ext cx="2971800" cy="457200"/>
          </a:xfrm>
          <a:prstGeom prst="rect">
            <a:avLst/>
          </a:prstGeom>
          <a:noFill/>
          <a:ln>
            <a:miter lim="800000"/>
            <a:headEnd/>
            <a:tailEnd/>
          </a:ln>
        </p:spPr>
        <p:txBody>
          <a:bodyPr anchor="b"/>
          <a:lstStyle/>
          <a:p>
            <a:pPr algn="r">
              <a:defRPr/>
            </a:pPr>
            <a:fld id="{68D3E422-601C-49A4-A79B-3DCD12EAB334}" type="slidenum">
              <a:rPr lang="en-GB" sz="1200">
                <a:latin typeface="+mn-lt"/>
              </a:rPr>
              <a:pPr algn="r">
                <a:defRPr/>
              </a:pPr>
              <a:t>4</a:t>
            </a:fld>
            <a:endParaRPr lang="en-GB" sz="1200">
              <a:latin typeface="+mn-lt"/>
            </a:endParaRPr>
          </a:p>
        </p:txBody>
      </p:sp>
    </p:spTree>
    <p:extLst>
      <p:ext uri="{BB962C8B-B14F-4D97-AF65-F5344CB8AC3E}">
        <p14:creationId xmlns:p14="http://schemas.microsoft.com/office/powerpoint/2010/main" val="3898398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3F704DF1-2335-4C79-90A8-C7ACCFBA18E7}" type="datetimeFigureOut">
              <a:rPr lang="en-GB" smtClean="0"/>
              <a:t>01/09/2014</a:t>
            </a:fld>
            <a:endParaRPr lang="en-GB"/>
          </a:p>
        </p:txBody>
      </p:sp>
      <p:sp>
        <p:nvSpPr>
          <p:cNvPr id="17" name="Footer Placeholder 16"/>
          <p:cNvSpPr>
            <a:spLocks noGrp="1"/>
          </p:cNvSpPr>
          <p:nvPr>
            <p:ph type="ftr" sz="quarter" idx="11"/>
          </p:nvPr>
        </p:nvSpPr>
        <p:spPr/>
        <p:txBody>
          <a:bodyPr/>
          <a:lstStyle/>
          <a:p>
            <a:endParaRPr lang="en-GB"/>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7DD8F0B8-B2A7-44C6-A122-7AA7AD34FFB1}" type="slidenum">
              <a:rPr lang="en-GB" smtClean="0"/>
              <a:t>‹#›</a:t>
            </a:fld>
            <a:endParaRPr lang="en-GB"/>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F704DF1-2335-4C79-90A8-C7ACCFBA18E7}" type="datetimeFigureOut">
              <a:rPr lang="en-GB" smtClean="0"/>
              <a:t>01/09/2014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DD8F0B8-B2A7-44C6-A122-7AA7AD34FFB1}" type="slidenum">
              <a:rPr lang="en-GB" smtClean="0"/>
              <a:t>‹#›</a:t>
            </a:fld>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7DD8F0B8-B2A7-44C6-A122-7AA7AD34FFB1}" type="slidenum">
              <a:rPr lang="en-GB" smtClean="0"/>
              <a:t>‹#›</a:t>
            </a:fld>
            <a:endParaRPr lang="en-GB"/>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F704DF1-2335-4C79-90A8-C7ACCFBA18E7}" type="datetimeFigureOut">
              <a:rPr lang="en-GB" smtClean="0"/>
              <a:t>01/09/2014</a:t>
            </a:fld>
            <a:endParaRPr lang="en-GB"/>
          </a:p>
        </p:txBody>
      </p:sp>
      <p:sp>
        <p:nvSpPr>
          <p:cNvPr id="5" name="Footer Placeholder 4"/>
          <p:cNvSpPr>
            <a:spLocks noGrp="1"/>
          </p:cNvSpPr>
          <p:nvPr>
            <p:ph type="ftr" sz="quarter" idx="11"/>
          </p:nvPr>
        </p:nvSpPr>
        <p:spPr/>
        <p:txBody>
          <a:bodyPr/>
          <a:lstStyle/>
          <a:p>
            <a:endParaRPr lang="en-GB"/>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3F704DF1-2335-4C79-90A8-C7ACCFBA18E7}" type="datetimeFigureOut">
              <a:rPr lang="en-GB" smtClean="0"/>
              <a:t>01/09/2014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a:xfrm>
            <a:off x="4361688" y="1026372"/>
            <a:ext cx="457200" cy="441325"/>
          </a:xfrm>
        </p:spPr>
        <p:txBody>
          <a:bodyPr/>
          <a:lstStyle/>
          <a:p>
            <a:fld id="{7DD8F0B8-B2A7-44C6-A122-7AA7AD34FFB1}" type="slidenum">
              <a:rPr lang="en-GB" smtClean="0"/>
              <a:t>‹#›</a:t>
            </a:fld>
            <a:endParaRPr lang="en-GB"/>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GB"/>
          </a:p>
        </p:txBody>
      </p:sp>
      <p:sp>
        <p:nvSpPr>
          <p:cNvPr id="4" name="Date Placeholder 3"/>
          <p:cNvSpPr>
            <a:spLocks noGrp="1"/>
          </p:cNvSpPr>
          <p:nvPr>
            <p:ph type="dt" sz="half" idx="10"/>
          </p:nvPr>
        </p:nvSpPr>
        <p:spPr/>
        <p:txBody>
          <a:bodyPr/>
          <a:lstStyle/>
          <a:p>
            <a:fld id="{3F704DF1-2335-4C79-90A8-C7ACCFBA18E7}" type="datetimeFigureOut">
              <a:rPr lang="en-GB" smtClean="0"/>
              <a:t>01/09/2014</a:t>
            </a:fld>
            <a:endParaRPr lang="en-GB"/>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7DD8F0B8-B2A7-44C6-A122-7AA7AD34FFB1}" type="slidenum">
              <a:rPr lang="en-GB" smtClean="0"/>
              <a:t>‹#›</a:t>
            </a:fld>
            <a:endParaRPr lang="en-GB"/>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3F704DF1-2335-4C79-90A8-C7ACCFBA18E7}" type="datetimeFigureOut">
              <a:rPr lang="en-GB" smtClean="0"/>
              <a:t>01/09/2014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DD8F0B8-B2A7-44C6-A122-7AA7AD34FFB1}" type="slidenum">
              <a:rPr lang="en-GB" smtClean="0"/>
              <a:t>‹#›</a:t>
            </a:fld>
            <a:endParaRPr lang="en-GB"/>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3F704DF1-2335-4C79-90A8-C7ACCFBA18E7}" type="datetimeFigureOut">
              <a:rPr lang="en-GB" smtClean="0"/>
              <a:t>01/09/2014</a:t>
            </a:fld>
            <a:endParaRPr lang="en-GB"/>
          </a:p>
        </p:txBody>
      </p:sp>
      <p:sp>
        <p:nvSpPr>
          <p:cNvPr id="8" name="Footer Placeholder 7"/>
          <p:cNvSpPr>
            <a:spLocks noGrp="1"/>
          </p:cNvSpPr>
          <p:nvPr>
            <p:ph type="ftr" sz="quarter" idx="11"/>
          </p:nvPr>
        </p:nvSpPr>
        <p:spPr>
          <a:xfrm>
            <a:off x="304800" y="6409944"/>
            <a:ext cx="3581400" cy="365760"/>
          </a:xfrm>
        </p:spPr>
        <p:txBody>
          <a:bodyPr/>
          <a:lstStyle/>
          <a:p>
            <a:endParaRPr lang="en-GB"/>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7DD8F0B8-B2A7-44C6-A122-7AA7AD34FFB1}" type="slidenum">
              <a:rPr lang="en-GB" smtClean="0"/>
              <a:t>‹#›</a:t>
            </a:fld>
            <a:endParaRPr lang="en-GB"/>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3F704DF1-2335-4C79-90A8-C7ACCFBA18E7}" type="datetimeFigureOut">
              <a:rPr lang="en-GB" smtClean="0"/>
              <a:t>01/09/2014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a:xfrm>
            <a:off x="4343400" y="1036020"/>
            <a:ext cx="457200" cy="441325"/>
          </a:xfrm>
        </p:spPr>
        <p:txBody>
          <a:bodyPr/>
          <a:lstStyle/>
          <a:p>
            <a:fld id="{7DD8F0B8-B2A7-44C6-A122-7AA7AD34FFB1}"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3F704DF1-2335-4C79-90A8-C7ACCFBA18E7}" type="datetimeFigureOut">
              <a:rPr lang="en-GB" smtClean="0"/>
              <a:t>01/09/2014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7DD8F0B8-B2A7-44C6-A122-7AA7AD34FFB1}"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7DD8F0B8-B2A7-44C6-A122-7AA7AD34FFB1}" type="slidenum">
              <a:rPr lang="en-GB" smtClean="0"/>
              <a:t>‹#›</a:t>
            </a:fld>
            <a:endParaRPr lang="en-GB"/>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3F704DF1-2335-4C79-90A8-C7ACCFBA18E7}" type="datetimeFigureOut">
              <a:rPr lang="en-GB" smtClean="0"/>
              <a:t>01/09/2014</a:t>
            </a:fld>
            <a:endParaRPr lang="en-GB"/>
          </a:p>
        </p:txBody>
      </p:sp>
      <p:sp>
        <p:nvSpPr>
          <p:cNvPr id="6" name="Footer Placeholder 5"/>
          <p:cNvSpPr>
            <a:spLocks noGrp="1"/>
          </p:cNvSpPr>
          <p:nvPr>
            <p:ph type="ftr" sz="quarter" idx="11"/>
          </p:nvPr>
        </p:nvSpPr>
        <p:spPr>
          <a:xfrm>
            <a:off x="301752" y="6410848"/>
            <a:ext cx="3383280" cy="365760"/>
          </a:xfrm>
        </p:spPr>
        <p:txBody>
          <a:bodyPr/>
          <a:lstStyle/>
          <a:p>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7DD8F0B8-B2A7-44C6-A122-7AA7AD34FFB1}" type="slidenum">
              <a:rPr lang="en-GB" smtClean="0"/>
              <a:t>‹#›</a:t>
            </a:fld>
            <a:endParaRPr lang="en-GB"/>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3F704DF1-2335-4C79-90A8-C7ACCFBA18E7}" type="datetimeFigureOut">
              <a:rPr lang="en-GB" smtClean="0"/>
              <a:t>01/09/2014</a:t>
            </a:fld>
            <a:endParaRPr lang="en-GB"/>
          </a:p>
        </p:txBody>
      </p:sp>
      <p:sp>
        <p:nvSpPr>
          <p:cNvPr id="6" name="Footer Placeholder 5"/>
          <p:cNvSpPr>
            <a:spLocks noGrp="1"/>
          </p:cNvSpPr>
          <p:nvPr>
            <p:ph type="ftr" sz="quarter" idx="11"/>
          </p:nvPr>
        </p:nvSpPr>
        <p:spPr>
          <a:xfrm>
            <a:off x="301752" y="6410848"/>
            <a:ext cx="3584448" cy="365760"/>
          </a:xfrm>
        </p:spPr>
        <p:txBody>
          <a:bodyPr/>
          <a:lstStyle/>
          <a:p>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3F704DF1-2335-4C79-90A8-C7ACCFBA18E7}" type="datetimeFigureOut">
              <a:rPr lang="en-GB" smtClean="0"/>
              <a:t>01/09/2014</a:t>
            </a:fld>
            <a:endParaRPr lang="en-GB"/>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GB"/>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7DD8F0B8-B2A7-44C6-A122-7AA7AD34FFB1}" type="slidenum">
              <a:rPr lang="en-GB" smtClean="0"/>
              <a:t>‹#›</a:t>
            </a:fld>
            <a:endParaRPr lang="en-GB"/>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429000"/>
            <a:ext cx="6400800" cy="2209800"/>
          </a:xfrm>
        </p:spPr>
        <p:txBody>
          <a:bodyPr/>
          <a:lstStyle/>
          <a:p>
            <a:endParaRPr lang="en-GB" dirty="0"/>
          </a:p>
        </p:txBody>
      </p:sp>
      <p:sp>
        <p:nvSpPr>
          <p:cNvPr id="2" name="Title 1"/>
          <p:cNvSpPr>
            <a:spLocks noGrp="1"/>
          </p:cNvSpPr>
          <p:nvPr>
            <p:ph type="ctrTitle"/>
          </p:nvPr>
        </p:nvSpPr>
        <p:spPr>
          <a:xfrm>
            <a:off x="179512" y="188640"/>
            <a:ext cx="8712968" cy="1944215"/>
          </a:xfrm>
        </p:spPr>
        <p:txBody>
          <a:bodyPr>
            <a:noAutofit/>
          </a:bodyPr>
          <a:lstStyle/>
          <a:p>
            <a:r>
              <a:rPr lang="en-GB" sz="6000" dirty="0" smtClean="0"/>
              <a:t>Top Tips on Writing an Article</a:t>
            </a:r>
            <a:endParaRPr lang="en-GB" sz="6000"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75656" y="3429000"/>
            <a:ext cx="6048672" cy="244827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6467527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107504" y="116632"/>
            <a:ext cx="8784976" cy="1512168"/>
          </a:xfrm>
        </p:spPr>
        <p:txBody>
          <a:bodyPr>
            <a:normAutofit fontScale="90000"/>
          </a:bodyPr>
          <a:lstStyle/>
          <a:p>
            <a:pPr algn="l"/>
            <a:r>
              <a:rPr lang="en-GB" altLang="en-US" sz="3200" dirty="0" smtClean="0"/>
              <a:t/>
            </a:r>
            <a:br>
              <a:rPr lang="en-GB" altLang="en-US" sz="3200" dirty="0" smtClean="0"/>
            </a:br>
            <a:r>
              <a:rPr lang="en-GB" altLang="en-US" sz="3200" dirty="0"/>
              <a:t/>
            </a:r>
            <a:br>
              <a:rPr lang="en-GB" altLang="en-US" sz="3200" dirty="0"/>
            </a:br>
            <a:r>
              <a:rPr lang="en-GB" altLang="en-US" sz="3200" dirty="0" smtClean="0"/>
              <a:t/>
            </a:r>
            <a:br>
              <a:rPr lang="en-GB" altLang="en-US" sz="3200" dirty="0" smtClean="0"/>
            </a:br>
            <a:r>
              <a:rPr lang="en-GB" altLang="en-US" sz="3200" dirty="0"/>
              <a:t/>
            </a:r>
            <a:br>
              <a:rPr lang="en-GB" altLang="en-US" sz="3200" dirty="0"/>
            </a:br>
            <a:endParaRPr lang="en-GB" altLang="en-US" dirty="0" smtClean="0"/>
          </a:p>
        </p:txBody>
      </p:sp>
      <p:sp>
        <p:nvSpPr>
          <p:cNvPr id="8195" name="Rectangle 3"/>
          <p:cNvSpPr>
            <a:spLocks noGrp="1" noChangeArrowheads="1"/>
          </p:cNvSpPr>
          <p:nvPr>
            <p:ph type="body" idx="1"/>
          </p:nvPr>
        </p:nvSpPr>
        <p:spPr>
          <a:xfrm>
            <a:off x="149736" y="1628801"/>
            <a:ext cx="8994264" cy="4536504"/>
          </a:xfrm>
        </p:spPr>
        <p:txBody>
          <a:bodyPr>
            <a:normAutofit fontScale="92500"/>
          </a:bodyPr>
          <a:lstStyle/>
          <a:p>
            <a:pPr eaLnBrk="1" hangingPunct="1"/>
            <a:r>
              <a:rPr lang="en-GB" altLang="en-US" sz="2400" dirty="0" smtClean="0">
                <a:solidFill>
                  <a:srgbClr val="FF3300"/>
                </a:solidFill>
              </a:rPr>
              <a:t>PURPOSE – Inform, persuade, entertain – be lively and interesting </a:t>
            </a:r>
          </a:p>
          <a:p>
            <a:pPr eaLnBrk="1" hangingPunct="1">
              <a:buFont typeface="Wingdings" pitchFamily="2" charset="2"/>
              <a:buNone/>
            </a:pPr>
            <a:r>
              <a:rPr lang="en-GB" altLang="en-US" sz="2400" dirty="0" smtClean="0">
                <a:solidFill>
                  <a:srgbClr val="FF3300"/>
                </a:solidFill>
              </a:rPr>
              <a:t>   </a:t>
            </a:r>
          </a:p>
          <a:p>
            <a:pPr eaLnBrk="1" hangingPunct="1"/>
            <a:r>
              <a:rPr lang="en-GB" altLang="en-US" sz="2400" dirty="0" smtClean="0">
                <a:solidFill>
                  <a:srgbClr val="00B0F0"/>
                </a:solidFill>
              </a:rPr>
              <a:t>AUDIENCE</a:t>
            </a:r>
          </a:p>
          <a:p>
            <a:pPr eaLnBrk="1" hangingPunct="1">
              <a:buFont typeface="Wingdings" pitchFamily="2" charset="2"/>
              <a:buNone/>
            </a:pPr>
            <a:r>
              <a:rPr lang="en-GB" altLang="en-US" sz="2400" dirty="0" smtClean="0">
                <a:solidFill>
                  <a:srgbClr val="00B0F0"/>
                </a:solidFill>
              </a:rPr>
              <a:t>   School magazine or national newspaper? Careful of tone!</a:t>
            </a:r>
          </a:p>
          <a:p>
            <a:pPr eaLnBrk="1" hangingPunct="1">
              <a:buFont typeface="Wingdings" pitchFamily="2" charset="2"/>
              <a:buNone/>
            </a:pPr>
            <a:endParaRPr lang="en-GB" altLang="en-US" sz="2400" dirty="0" smtClean="0">
              <a:solidFill>
                <a:srgbClr val="00B0F0"/>
              </a:solidFill>
            </a:endParaRPr>
          </a:p>
          <a:p>
            <a:pPr eaLnBrk="1" hangingPunct="1"/>
            <a:r>
              <a:rPr lang="en-GB" altLang="en-US" sz="2400" dirty="0" smtClean="0">
                <a:solidFill>
                  <a:srgbClr val="002060"/>
                </a:solidFill>
              </a:rPr>
              <a:t>FORMAT</a:t>
            </a:r>
          </a:p>
          <a:p>
            <a:pPr eaLnBrk="1" hangingPunct="1">
              <a:buFont typeface="Wingdings" pitchFamily="2" charset="2"/>
              <a:buNone/>
            </a:pPr>
            <a:r>
              <a:rPr lang="en-GB" altLang="en-US" sz="2400" dirty="0" smtClean="0">
                <a:solidFill>
                  <a:srgbClr val="002060"/>
                </a:solidFill>
              </a:rPr>
              <a:t>   Use main heading, subheading if necessary and </a:t>
            </a:r>
            <a:r>
              <a:rPr lang="en-GB" altLang="en-US" sz="2400" dirty="0" err="1" smtClean="0">
                <a:solidFill>
                  <a:srgbClr val="002060"/>
                </a:solidFill>
              </a:rPr>
              <a:t>byline</a:t>
            </a:r>
            <a:r>
              <a:rPr lang="en-GB" altLang="en-US" sz="2400" dirty="0" smtClean="0">
                <a:solidFill>
                  <a:srgbClr val="002060"/>
                </a:solidFill>
              </a:rPr>
              <a:t>.</a:t>
            </a:r>
          </a:p>
          <a:p>
            <a:pPr eaLnBrk="1" hangingPunct="1">
              <a:buFont typeface="Wingdings" pitchFamily="2" charset="2"/>
              <a:buNone/>
            </a:pPr>
            <a:r>
              <a:rPr lang="en-GB" altLang="en-US" sz="2400" dirty="0">
                <a:solidFill>
                  <a:srgbClr val="002060"/>
                </a:solidFill>
              </a:rPr>
              <a:t> </a:t>
            </a:r>
            <a:r>
              <a:rPr lang="en-GB" altLang="en-US" sz="2400" dirty="0" smtClean="0">
                <a:solidFill>
                  <a:srgbClr val="002060"/>
                </a:solidFill>
              </a:rPr>
              <a:t>  Don’t forget paragraphs!</a:t>
            </a:r>
          </a:p>
          <a:p>
            <a:pPr eaLnBrk="1" hangingPunct="1">
              <a:buFont typeface="Wingdings" pitchFamily="2" charset="2"/>
              <a:buNone/>
            </a:pPr>
            <a:endParaRPr lang="en-GB" altLang="en-US" sz="2400" dirty="0">
              <a:solidFill>
                <a:srgbClr val="00FF00"/>
              </a:solidFill>
            </a:endParaRPr>
          </a:p>
          <a:p>
            <a:pPr eaLnBrk="1" hangingPunct="1">
              <a:buFont typeface="Wingdings" pitchFamily="2" charset="2"/>
              <a:buNone/>
            </a:pPr>
            <a:r>
              <a:rPr lang="en-GB" altLang="en-US" sz="2400" b="1" dirty="0" smtClean="0"/>
              <a:t>REMEMBER TO SPEND TIME </a:t>
            </a:r>
            <a:r>
              <a:rPr lang="en-GB" altLang="en-US" sz="2400" b="1" u="sng" dirty="0" smtClean="0"/>
              <a:t>PLANNING</a:t>
            </a:r>
            <a:r>
              <a:rPr lang="en-GB" altLang="en-US" sz="2400" b="1" dirty="0" smtClean="0"/>
              <a:t> BEFORE YOU</a:t>
            </a:r>
          </a:p>
          <a:p>
            <a:pPr eaLnBrk="1" hangingPunct="1">
              <a:buFont typeface="Wingdings" pitchFamily="2" charset="2"/>
              <a:buNone/>
            </a:pPr>
            <a:r>
              <a:rPr lang="en-GB" altLang="en-US" sz="2400" b="1" dirty="0" smtClean="0"/>
              <a:t>START</a:t>
            </a:r>
          </a:p>
        </p:txBody>
      </p:sp>
      <p:sp>
        <p:nvSpPr>
          <p:cNvPr id="2" name="Rectangle 1"/>
          <p:cNvSpPr/>
          <p:nvPr/>
        </p:nvSpPr>
        <p:spPr>
          <a:xfrm>
            <a:off x="149736" y="188640"/>
            <a:ext cx="8994264" cy="954107"/>
          </a:xfrm>
          <a:prstGeom prst="rect">
            <a:avLst/>
          </a:prstGeom>
        </p:spPr>
        <p:txBody>
          <a:bodyPr wrap="square">
            <a:spAutoFit/>
          </a:bodyPr>
          <a:lstStyle/>
          <a:p>
            <a:r>
              <a:rPr lang="en-GB" altLang="en-US" sz="2800" dirty="0" smtClean="0"/>
              <a:t>Articles tend to be written for magazines or newspapers so you need to be clear  about:</a:t>
            </a:r>
            <a:endParaRPr lang="en-GB" sz="2800" dirty="0"/>
          </a:p>
        </p:txBody>
      </p:sp>
    </p:spTree>
    <p:extLst>
      <p:ext uri="{BB962C8B-B14F-4D97-AF65-F5344CB8AC3E}">
        <p14:creationId xmlns:p14="http://schemas.microsoft.com/office/powerpoint/2010/main" val="16549626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5"/>
          <p:cNvSpPr>
            <a:spLocks noGrp="1" noChangeArrowheads="1"/>
          </p:cNvSpPr>
          <p:nvPr>
            <p:ph type="body" sz="half" idx="4294967295"/>
          </p:nvPr>
        </p:nvSpPr>
        <p:spPr>
          <a:xfrm>
            <a:off x="107504" y="116632"/>
            <a:ext cx="3672334" cy="6009531"/>
          </a:xfrm>
        </p:spPr>
        <p:txBody>
          <a:bodyPr/>
          <a:lstStyle/>
          <a:p>
            <a:pPr eaLnBrk="1" hangingPunct="1">
              <a:lnSpc>
                <a:spcPct val="90000"/>
              </a:lnSpc>
            </a:pPr>
            <a:endParaRPr lang="en-GB" altLang="en-US" sz="2400" dirty="0" smtClean="0">
              <a:solidFill>
                <a:schemeClr val="tx2"/>
              </a:solidFill>
            </a:endParaRPr>
          </a:p>
          <a:p>
            <a:pPr marL="0" indent="0" eaLnBrk="1" hangingPunct="1">
              <a:lnSpc>
                <a:spcPct val="90000"/>
              </a:lnSpc>
              <a:buNone/>
            </a:pPr>
            <a:r>
              <a:rPr lang="en-GB" altLang="en-US" sz="2400" b="1" u="sng" dirty="0" smtClean="0">
                <a:solidFill>
                  <a:srgbClr val="002060"/>
                </a:solidFill>
              </a:rPr>
              <a:t>Presentation Features</a:t>
            </a:r>
          </a:p>
          <a:p>
            <a:pPr marL="0" indent="0" eaLnBrk="1" hangingPunct="1">
              <a:lnSpc>
                <a:spcPct val="90000"/>
              </a:lnSpc>
              <a:buNone/>
            </a:pPr>
            <a:endParaRPr lang="en-GB" altLang="en-US" sz="2400" b="1" u="sng" dirty="0" smtClean="0">
              <a:solidFill>
                <a:srgbClr val="002060"/>
              </a:solidFill>
            </a:endParaRPr>
          </a:p>
          <a:p>
            <a:pPr eaLnBrk="1" hangingPunct="1">
              <a:lnSpc>
                <a:spcPct val="90000"/>
              </a:lnSpc>
            </a:pPr>
            <a:r>
              <a:rPr lang="en-GB" altLang="en-US" sz="2400" dirty="0" smtClean="0">
                <a:solidFill>
                  <a:schemeClr val="tx2"/>
                </a:solidFill>
              </a:rPr>
              <a:t>Headline</a:t>
            </a:r>
          </a:p>
          <a:p>
            <a:pPr eaLnBrk="1" hangingPunct="1">
              <a:lnSpc>
                <a:spcPct val="90000"/>
              </a:lnSpc>
            </a:pPr>
            <a:r>
              <a:rPr lang="en-GB" altLang="en-US" sz="2400" dirty="0" smtClean="0">
                <a:solidFill>
                  <a:schemeClr val="tx2"/>
                </a:solidFill>
              </a:rPr>
              <a:t>Sub-headings</a:t>
            </a:r>
          </a:p>
          <a:p>
            <a:pPr eaLnBrk="1" hangingPunct="1">
              <a:lnSpc>
                <a:spcPct val="90000"/>
              </a:lnSpc>
            </a:pPr>
            <a:r>
              <a:rPr lang="en-GB" altLang="en-US" sz="2400" dirty="0" smtClean="0">
                <a:solidFill>
                  <a:schemeClr val="tx2"/>
                </a:solidFill>
              </a:rPr>
              <a:t>By-line</a:t>
            </a:r>
          </a:p>
          <a:p>
            <a:pPr eaLnBrk="1" hangingPunct="1">
              <a:lnSpc>
                <a:spcPct val="90000"/>
              </a:lnSpc>
            </a:pPr>
            <a:r>
              <a:rPr lang="en-GB" altLang="en-US" sz="2400" dirty="0" smtClean="0">
                <a:solidFill>
                  <a:schemeClr val="tx2"/>
                </a:solidFill>
              </a:rPr>
              <a:t>Bullet points</a:t>
            </a:r>
          </a:p>
          <a:p>
            <a:pPr eaLnBrk="1" hangingPunct="1">
              <a:lnSpc>
                <a:spcPct val="90000"/>
              </a:lnSpc>
            </a:pPr>
            <a:r>
              <a:rPr lang="en-GB" altLang="en-US" sz="2400" dirty="0" smtClean="0">
                <a:solidFill>
                  <a:schemeClr val="tx2"/>
                </a:solidFill>
              </a:rPr>
              <a:t>Graphs/statistics</a:t>
            </a:r>
          </a:p>
          <a:p>
            <a:pPr eaLnBrk="1" hangingPunct="1">
              <a:lnSpc>
                <a:spcPct val="90000"/>
              </a:lnSpc>
            </a:pPr>
            <a:r>
              <a:rPr lang="en-GB" altLang="en-US" sz="2400" dirty="0" smtClean="0">
                <a:solidFill>
                  <a:schemeClr val="tx2"/>
                </a:solidFill>
              </a:rPr>
              <a:t>Pictures</a:t>
            </a:r>
          </a:p>
          <a:p>
            <a:pPr eaLnBrk="1" hangingPunct="1">
              <a:lnSpc>
                <a:spcPct val="90000"/>
              </a:lnSpc>
            </a:pPr>
            <a:r>
              <a:rPr lang="en-GB" altLang="en-US" sz="2400" dirty="0" smtClean="0">
                <a:solidFill>
                  <a:schemeClr val="tx2"/>
                </a:solidFill>
              </a:rPr>
              <a:t>Font size/design</a:t>
            </a:r>
          </a:p>
          <a:p>
            <a:pPr eaLnBrk="1" hangingPunct="1">
              <a:lnSpc>
                <a:spcPct val="90000"/>
              </a:lnSpc>
            </a:pPr>
            <a:r>
              <a:rPr lang="en-GB" altLang="en-US" sz="2400" dirty="0" smtClean="0">
                <a:solidFill>
                  <a:schemeClr val="tx2"/>
                </a:solidFill>
              </a:rPr>
              <a:t>Underlining</a:t>
            </a:r>
          </a:p>
        </p:txBody>
      </p:sp>
      <p:sp>
        <p:nvSpPr>
          <p:cNvPr id="9220" name="Rectangle 6"/>
          <p:cNvSpPr>
            <a:spLocks noGrp="1" noChangeArrowheads="1"/>
          </p:cNvSpPr>
          <p:nvPr>
            <p:ph type="body" sz="half" idx="4294967295"/>
          </p:nvPr>
        </p:nvSpPr>
        <p:spPr>
          <a:xfrm>
            <a:off x="3851275" y="188641"/>
            <a:ext cx="5113213" cy="6669360"/>
          </a:xfrm>
        </p:spPr>
        <p:txBody>
          <a:bodyPr/>
          <a:lstStyle/>
          <a:p>
            <a:pPr eaLnBrk="1" hangingPunct="1">
              <a:lnSpc>
                <a:spcPct val="80000"/>
              </a:lnSpc>
            </a:pPr>
            <a:endParaRPr lang="en-GB" altLang="en-US" sz="2400" dirty="0" smtClean="0"/>
          </a:p>
          <a:p>
            <a:pPr marL="0" indent="0" eaLnBrk="1" hangingPunct="1">
              <a:lnSpc>
                <a:spcPct val="80000"/>
              </a:lnSpc>
              <a:buNone/>
            </a:pPr>
            <a:r>
              <a:rPr lang="en-GB" altLang="en-US" sz="2400" b="1" dirty="0" smtClean="0">
                <a:solidFill>
                  <a:srgbClr val="00B050"/>
                </a:solidFill>
              </a:rPr>
              <a:t> </a:t>
            </a:r>
            <a:r>
              <a:rPr lang="en-GB" altLang="en-US" sz="2400" b="1" u="sng" dirty="0" smtClean="0">
                <a:solidFill>
                  <a:srgbClr val="00B050"/>
                </a:solidFill>
              </a:rPr>
              <a:t>Structure</a:t>
            </a:r>
            <a:endParaRPr lang="en-GB" altLang="en-US" sz="2400" b="1" u="sng" dirty="0">
              <a:solidFill>
                <a:srgbClr val="00B050"/>
              </a:solidFill>
            </a:endParaRPr>
          </a:p>
          <a:p>
            <a:pPr eaLnBrk="1" hangingPunct="1">
              <a:lnSpc>
                <a:spcPct val="80000"/>
              </a:lnSpc>
            </a:pPr>
            <a:r>
              <a:rPr lang="en-GB" altLang="en-US" sz="2400" dirty="0" smtClean="0"/>
              <a:t>A catchy heading</a:t>
            </a:r>
          </a:p>
          <a:p>
            <a:pPr eaLnBrk="1" hangingPunct="1">
              <a:lnSpc>
                <a:spcPct val="80000"/>
              </a:lnSpc>
            </a:pPr>
            <a:r>
              <a:rPr lang="en-GB" altLang="en-US" sz="2400" dirty="0" smtClean="0"/>
              <a:t>Introductory paragraph grabs attention – use a question for example</a:t>
            </a:r>
          </a:p>
          <a:p>
            <a:pPr eaLnBrk="1" hangingPunct="1">
              <a:lnSpc>
                <a:spcPct val="80000"/>
              </a:lnSpc>
            </a:pPr>
            <a:r>
              <a:rPr lang="en-GB" altLang="en-US" sz="2400" dirty="0" smtClean="0"/>
              <a:t>Three or four central paragraphs of varying length</a:t>
            </a:r>
          </a:p>
          <a:p>
            <a:pPr eaLnBrk="1" hangingPunct="1">
              <a:lnSpc>
                <a:spcPct val="80000"/>
              </a:lnSpc>
            </a:pPr>
            <a:r>
              <a:rPr lang="en-GB" altLang="en-US" sz="2400" dirty="0" smtClean="0"/>
              <a:t>Link ideas and use connectives as markers to introduce new points</a:t>
            </a:r>
          </a:p>
          <a:p>
            <a:pPr eaLnBrk="1" hangingPunct="1">
              <a:lnSpc>
                <a:spcPct val="80000"/>
              </a:lnSpc>
            </a:pPr>
            <a:r>
              <a:rPr lang="en-GB" altLang="en-US" sz="2400" dirty="0" smtClean="0"/>
              <a:t>Examples/points in each paragraph must be developed</a:t>
            </a:r>
          </a:p>
          <a:p>
            <a:pPr eaLnBrk="1" hangingPunct="1">
              <a:lnSpc>
                <a:spcPct val="80000"/>
              </a:lnSpc>
            </a:pPr>
            <a:r>
              <a:rPr lang="en-GB" altLang="en-US" sz="2400" dirty="0" smtClean="0"/>
              <a:t>Start with strongest point and keep second most powerful for last</a:t>
            </a:r>
          </a:p>
          <a:p>
            <a:pPr eaLnBrk="1" hangingPunct="1">
              <a:lnSpc>
                <a:spcPct val="80000"/>
              </a:lnSpc>
            </a:pPr>
            <a:r>
              <a:rPr lang="en-GB" altLang="en-US" sz="2400" dirty="0" smtClean="0"/>
              <a:t>Short, powerful and effective conclusion that sums up/gives strong point, advice or refers to future action</a:t>
            </a:r>
          </a:p>
          <a:p>
            <a:pPr eaLnBrk="1" hangingPunct="1">
              <a:lnSpc>
                <a:spcPct val="80000"/>
              </a:lnSpc>
            </a:pPr>
            <a:endParaRPr lang="en-GB" altLang="en-US" sz="2400" dirty="0" smtClean="0"/>
          </a:p>
        </p:txBody>
      </p:sp>
      <p:sp>
        <p:nvSpPr>
          <p:cNvPr id="2" name="Rounded Rectangle 1"/>
          <p:cNvSpPr/>
          <p:nvPr/>
        </p:nvSpPr>
        <p:spPr>
          <a:xfrm>
            <a:off x="395536" y="4797152"/>
            <a:ext cx="2808312" cy="129614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No need for columns – just paragraphs!</a:t>
            </a:r>
            <a:endParaRPr lang="en-GB" dirty="0"/>
          </a:p>
        </p:txBody>
      </p:sp>
    </p:spTree>
    <p:extLst>
      <p:ext uri="{BB962C8B-B14F-4D97-AF65-F5344CB8AC3E}">
        <p14:creationId xmlns:p14="http://schemas.microsoft.com/office/powerpoint/2010/main" val="285029501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idx="4294967295"/>
          </p:nvPr>
        </p:nvSpPr>
        <p:spPr>
          <a:xfrm>
            <a:off x="457200" y="0"/>
            <a:ext cx="8229600" cy="1125538"/>
          </a:xfrm>
        </p:spPr>
        <p:txBody>
          <a:bodyPr/>
          <a:lstStyle/>
          <a:p>
            <a:pPr eaLnBrk="1" hangingPunct="1"/>
            <a:r>
              <a:rPr lang="en-GB" altLang="en-US" sz="3200" dirty="0" smtClean="0"/>
              <a:t>Other useful tips</a:t>
            </a:r>
          </a:p>
        </p:txBody>
      </p:sp>
      <p:sp>
        <p:nvSpPr>
          <p:cNvPr id="10243" name="Content Placeholder 2"/>
          <p:cNvSpPr>
            <a:spLocks noGrp="1"/>
          </p:cNvSpPr>
          <p:nvPr>
            <p:ph idx="4294967295"/>
          </p:nvPr>
        </p:nvSpPr>
        <p:spPr>
          <a:xfrm>
            <a:off x="323850" y="1268760"/>
            <a:ext cx="8568630" cy="5256583"/>
          </a:xfrm>
        </p:spPr>
        <p:txBody>
          <a:bodyPr>
            <a:normAutofit fontScale="85000" lnSpcReduction="20000"/>
          </a:bodyPr>
          <a:lstStyle/>
          <a:p>
            <a:r>
              <a:rPr lang="en-GB" sz="2800" dirty="0" smtClean="0"/>
              <a:t>Always </a:t>
            </a:r>
            <a:r>
              <a:rPr lang="en-GB" sz="2800" dirty="0"/>
              <a:t>spend a few minutes planning what you will say and to whom – get your audience right! </a:t>
            </a:r>
          </a:p>
          <a:p>
            <a:r>
              <a:rPr lang="en-GB" sz="2800" dirty="0" smtClean="0"/>
              <a:t>Organise </a:t>
            </a:r>
            <a:r>
              <a:rPr lang="en-GB" sz="2800" dirty="0"/>
              <a:t>the order in which you present and structure </a:t>
            </a:r>
            <a:r>
              <a:rPr lang="en-GB" sz="2800" dirty="0" smtClean="0"/>
              <a:t>ideas </a:t>
            </a:r>
            <a:endParaRPr lang="en-GB" sz="2800" dirty="0"/>
          </a:p>
          <a:p>
            <a:pPr eaLnBrk="1" hangingPunct="1"/>
            <a:r>
              <a:rPr lang="en-GB" altLang="en-US" dirty="0" smtClean="0"/>
              <a:t>Use a range of accurate punctuation : ; ? “  !</a:t>
            </a:r>
          </a:p>
          <a:p>
            <a:pPr eaLnBrk="1" hangingPunct="1"/>
            <a:r>
              <a:rPr lang="en-GB" altLang="en-US" dirty="0" smtClean="0"/>
              <a:t>Use a variety of sentence structures – use verbs, adverbs, prepositions to start sentences </a:t>
            </a:r>
          </a:p>
          <a:p>
            <a:pPr eaLnBrk="1" hangingPunct="1"/>
            <a:r>
              <a:rPr lang="en-GB" altLang="en-US" dirty="0" smtClean="0"/>
              <a:t>Use a lively style – humour, anecdotes, evidence, dry wit</a:t>
            </a:r>
          </a:p>
          <a:p>
            <a:pPr eaLnBrk="1" hangingPunct="1"/>
            <a:r>
              <a:rPr lang="en-GB" altLang="en-US" dirty="0" smtClean="0"/>
              <a:t>Use ambitious vocabulary and correct spelling</a:t>
            </a:r>
          </a:p>
          <a:p>
            <a:pPr eaLnBrk="1" hangingPunct="1"/>
            <a:r>
              <a:rPr lang="en-GB" altLang="en-US" dirty="0" smtClean="0"/>
              <a:t>Use A FOREST DRIP checklist to help you – next slide</a:t>
            </a:r>
          </a:p>
          <a:p>
            <a:pPr marL="0" indent="0">
              <a:buNone/>
            </a:pPr>
            <a:endParaRPr lang="en-GB" sz="2800" u="sng" dirty="0" smtClean="0">
              <a:solidFill>
                <a:schemeClr val="tx2"/>
              </a:solidFill>
            </a:endParaRPr>
          </a:p>
          <a:p>
            <a:pPr marL="0" indent="0">
              <a:buNone/>
            </a:pPr>
            <a:endParaRPr lang="en-GB" sz="2800" u="sng" dirty="0">
              <a:solidFill>
                <a:schemeClr val="tx2"/>
              </a:solidFill>
            </a:endParaRPr>
          </a:p>
          <a:p>
            <a:pPr marL="0" indent="0">
              <a:buNone/>
            </a:pPr>
            <a:r>
              <a:rPr lang="en-GB" sz="2800" u="sng" dirty="0" smtClean="0">
                <a:solidFill>
                  <a:schemeClr val="tx2"/>
                </a:solidFill>
              </a:rPr>
              <a:t>Proofreading </a:t>
            </a:r>
            <a:r>
              <a:rPr lang="en-GB" sz="2800" i="1" dirty="0"/>
              <a:t>- </a:t>
            </a:r>
            <a:r>
              <a:rPr lang="en-GB" sz="2800" dirty="0"/>
              <a:t>Spend a few minutes reading and </a:t>
            </a:r>
            <a:r>
              <a:rPr lang="en-GB" sz="2800" dirty="0" smtClean="0"/>
              <a:t>checking accuracy. Remember  </a:t>
            </a:r>
            <a:r>
              <a:rPr lang="en-GB" sz="2800" dirty="0"/>
              <a:t>the literacy targets you have been given in English.</a:t>
            </a:r>
            <a:endParaRPr lang="en-US" sz="2800" i="1" dirty="0"/>
          </a:p>
          <a:p>
            <a:pPr eaLnBrk="1" hangingPunct="1"/>
            <a:endParaRPr lang="en-GB" altLang="en-US" dirty="0" smtClean="0"/>
          </a:p>
        </p:txBody>
      </p:sp>
    </p:spTree>
    <p:extLst>
      <p:ext uri="{BB962C8B-B14F-4D97-AF65-F5344CB8AC3E}">
        <p14:creationId xmlns:p14="http://schemas.microsoft.com/office/powerpoint/2010/main" val="253597027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1475" y="365126"/>
            <a:ext cx="8601075" cy="759617"/>
          </a:xfrm>
        </p:spPr>
        <p:txBody>
          <a:bodyPr>
            <a:normAutofit fontScale="90000"/>
          </a:bodyPr>
          <a:lstStyle/>
          <a:p>
            <a:r>
              <a:rPr lang="en-GB" dirty="0" smtClean="0"/>
              <a:t>A FOREST DRIP </a:t>
            </a:r>
            <a:br>
              <a:rPr lang="en-GB" dirty="0" smtClean="0"/>
            </a:br>
            <a:r>
              <a:rPr lang="en-GB" dirty="0" smtClean="0">
                <a:solidFill>
                  <a:srgbClr val="00B050"/>
                </a:solidFill>
              </a:rPr>
              <a:t>You can still use some of these techniques</a:t>
            </a:r>
            <a:endParaRPr lang="en-US" dirty="0">
              <a:solidFill>
                <a:srgbClr val="00B050"/>
              </a:solidFill>
            </a:endParaRPr>
          </a:p>
        </p:txBody>
      </p:sp>
      <p:sp>
        <p:nvSpPr>
          <p:cNvPr id="3" name="Content Placeholder 2"/>
          <p:cNvSpPr>
            <a:spLocks noGrp="1"/>
          </p:cNvSpPr>
          <p:nvPr>
            <p:ph idx="1"/>
          </p:nvPr>
        </p:nvSpPr>
        <p:spPr>
          <a:xfrm>
            <a:off x="585787" y="1690688"/>
            <a:ext cx="8386763" cy="4435476"/>
          </a:xfrm>
        </p:spPr>
        <p:txBody>
          <a:bodyPr>
            <a:normAutofit fontScale="70000" lnSpcReduction="20000"/>
          </a:bodyPr>
          <a:lstStyle/>
          <a:p>
            <a:r>
              <a:rPr lang="en-GB" dirty="0" smtClean="0">
                <a:solidFill>
                  <a:srgbClr val="00B050"/>
                </a:solidFill>
              </a:rPr>
              <a:t>A</a:t>
            </a:r>
            <a:r>
              <a:rPr lang="en-GB" dirty="0" smtClean="0"/>
              <a:t>necdotes – remember the lady from London who swallowed a fly and everyone thought she would die?</a:t>
            </a:r>
            <a:endParaRPr lang="en-GB" dirty="0"/>
          </a:p>
          <a:p>
            <a:r>
              <a:rPr lang="en-GB" dirty="0" smtClean="0">
                <a:solidFill>
                  <a:srgbClr val="00B050"/>
                </a:solidFill>
              </a:rPr>
              <a:t>F</a:t>
            </a:r>
            <a:r>
              <a:rPr lang="en-GB" dirty="0" smtClean="0"/>
              <a:t>acts/statistics – over 96% of the people at school said..</a:t>
            </a:r>
            <a:endParaRPr lang="en-GB" dirty="0"/>
          </a:p>
          <a:p>
            <a:r>
              <a:rPr lang="en-GB" dirty="0" smtClean="0">
                <a:solidFill>
                  <a:srgbClr val="00B050"/>
                </a:solidFill>
              </a:rPr>
              <a:t>O</a:t>
            </a:r>
            <a:r>
              <a:rPr lang="en-GB" dirty="0" smtClean="0"/>
              <a:t>pinions – Clearly, the best way to lose weight is to cut out fatty foods</a:t>
            </a:r>
            <a:endParaRPr lang="en-GB" dirty="0"/>
          </a:p>
          <a:p>
            <a:r>
              <a:rPr lang="en-GB" dirty="0">
                <a:solidFill>
                  <a:srgbClr val="00B050"/>
                </a:solidFill>
              </a:rPr>
              <a:t>R</a:t>
            </a:r>
            <a:r>
              <a:rPr lang="en-GB" dirty="0"/>
              <a:t>hetorical </a:t>
            </a:r>
            <a:r>
              <a:rPr lang="en-GB" dirty="0" smtClean="0"/>
              <a:t>question – don’t we all want to go on holiday?</a:t>
            </a:r>
            <a:endParaRPr lang="en-GB" dirty="0"/>
          </a:p>
          <a:p>
            <a:r>
              <a:rPr lang="en-GB" dirty="0">
                <a:solidFill>
                  <a:srgbClr val="00B050"/>
                </a:solidFill>
              </a:rPr>
              <a:t>E</a:t>
            </a:r>
            <a:r>
              <a:rPr lang="en-GB" dirty="0"/>
              <a:t>motive </a:t>
            </a:r>
            <a:r>
              <a:rPr lang="en-GB" dirty="0" smtClean="0"/>
              <a:t>language/exaggeration – the tragic loss of pies from the school lunch menu….</a:t>
            </a:r>
            <a:endParaRPr lang="en-GB" dirty="0"/>
          </a:p>
          <a:p>
            <a:r>
              <a:rPr lang="en-GB" dirty="0">
                <a:solidFill>
                  <a:srgbClr val="00B050"/>
                </a:solidFill>
              </a:rPr>
              <a:t>S</a:t>
            </a:r>
            <a:r>
              <a:rPr lang="en-GB" dirty="0"/>
              <a:t>arcasm or </a:t>
            </a:r>
            <a:r>
              <a:rPr lang="en-GB" dirty="0" smtClean="0"/>
              <a:t>humour – we all know that training for a marathon does not include a daily  jog to Macdonald’s?</a:t>
            </a:r>
            <a:endParaRPr lang="en-GB" dirty="0"/>
          </a:p>
          <a:p>
            <a:r>
              <a:rPr lang="en-GB" dirty="0" smtClean="0">
                <a:solidFill>
                  <a:srgbClr val="00B050"/>
                </a:solidFill>
              </a:rPr>
              <a:t>T</a:t>
            </a:r>
            <a:r>
              <a:rPr lang="en-GB" dirty="0" smtClean="0"/>
              <a:t>riples – annoyed, appalled and irritated</a:t>
            </a:r>
            <a:endParaRPr lang="en-GB" dirty="0"/>
          </a:p>
          <a:p>
            <a:r>
              <a:rPr lang="en-GB" dirty="0">
                <a:solidFill>
                  <a:srgbClr val="00B050"/>
                </a:solidFill>
              </a:rPr>
              <a:t>D</a:t>
            </a:r>
            <a:r>
              <a:rPr lang="en-GB" dirty="0"/>
              <a:t>irect language/inclusive language – you, we, our, us</a:t>
            </a:r>
          </a:p>
          <a:p>
            <a:r>
              <a:rPr lang="en-GB" dirty="0" smtClean="0">
                <a:solidFill>
                  <a:srgbClr val="00B050"/>
                </a:solidFill>
              </a:rPr>
              <a:t>R</a:t>
            </a:r>
            <a:r>
              <a:rPr lang="en-GB" dirty="0" smtClean="0"/>
              <a:t>epetition – education, education, education</a:t>
            </a:r>
            <a:endParaRPr lang="en-GB" dirty="0"/>
          </a:p>
          <a:p>
            <a:r>
              <a:rPr lang="en-GB" dirty="0" smtClean="0">
                <a:solidFill>
                  <a:srgbClr val="00B050"/>
                </a:solidFill>
              </a:rPr>
              <a:t>I</a:t>
            </a:r>
            <a:r>
              <a:rPr lang="en-GB" dirty="0" smtClean="0"/>
              <a:t>mperatives – try this, consider…picture, imagine, follow, look, stop, </a:t>
            </a:r>
            <a:endParaRPr lang="en-GB" dirty="0"/>
          </a:p>
          <a:p>
            <a:r>
              <a:rPr lang="en-GB" dirty="0">
                <a:solidFill>
                  <a:srgbClr val="00B050"/>
                </a:solidFill>
              </a:rPr>
              <a:t>P</a:t>
            </a:r>
            <a:r>
              <a:rPr lang="en-GB" dirty="0"/>
              <a:t>unctuation for </a:t>
            </a:r>
            <a:r>
              <a:rPr lang="en-GB" dirty="0" smtClean="0"/>
              <a:t>effect - !  ?  :  ; - </a:t>
            </a:r>
            <a:endParaRPr lang="en-GB" dirty="0"/>
          </a:p>
          <a:p>
            <a:pPr marL="0" indent="0">
              <a:buNone/>
            </a:pPr>
            <a:endParaRPr lang="en-US" dirty="0"/>
          </a:p>
        </p:txBody>
      </p:sp>
    </p:spTree>
    <p:extLst>
      <p:ext uri="{BB962C8B-B14F-4D97-AF65-F5344CB8AC3E}">
        <p14:creationId xmlns:p14="http://schemas.microsoft.com/office/powerpoint/2010/main" val="26962150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251520" y="-315416"/>
            <a:ext cx="8640960" cy="1656184"/>
          </a:xfrm>
        </p:spPr>
        <p:txBody>
          <a:bodyPr>
            <a:normAutofit/>
          </a:bodyPr>
          <a:lstStyle/>
          <a:p>
            <a:pPr algn="l" eaLnBrk="1" hangingPunct="1"/>
            <a:r>
              <a:rPr lang="en-GB" altLang="en-US" sz="2800" b="1" dirty="0" smtClean="0">
                <a:solidFill>
                  <a:schemeClr val="tx1"/>
                </a:solidFill>
              </a:rPr>
              <a:t>Example       </a:t>
            </a:r>
            <a:br>
              <a:rPr lang="en-GB" altLang="en-US" sz="2800" b="1" dirty="0" smtClean="0">
                <a:solidFill>
                  <a:schemeClr val="tx1"/>
                </a:solidFill>
              </a:rPr>
            </a:br>
            <a:r>
              <a:rPr lang="en-GB" altLang="en-US" sz="2800" b="1" dirty="0" smtClean="0">
                <a:solidFill>
                  <a:schemeClr val="tx1"/>
                </a:solidFill>
              </a:rPr>
              <a:t>		Teen Smoking – Give it up!</a:t>
            </a:r>
            <a:r>
              <a:rPr lang="en-GB" altLang="en-US" sz="2800" dirty="0" smtClean="0">
                <a:solidFill>
                  <a:schemeClr val="tx1"/>
                </a:solidFill>
              </a:rPr>
              <a:t/>
            </a:r>
            <a:br>
              <a:rPr lang="en-GB" altLang="en-US" sz="2800" dirty="0" smtClean="0">
                <a:solidFill>
                  <a:schemeClr val="tx1"/>
                </a:solidFill>
              </a:rPr>
            </a:br>
            <a:r>
              <a:rPr lang="en-GB" altLang="en-US" sz="2000" dirty="0" smtClean="0">
                <a:solidFill>
                  <a:schemeClr val="tx1"/>
                </a:solidFill>
              </a:rPr>
              <a:t>		By Joe </a:t>
            </a:r>
            <a:r>
              <a:rPr lang="en-GB" altLang="en-US" sz="2000" dirty="0" err="1" smtClean="0">
                <a:solidFill>
                  <a:schemeClr val="tx1"/>
                </a:solidFill>
              </a:rPr>
              <a:t>Bloggs</a:t>
            </a:r>
            <a:r>
              <a:rPr lang="en-GB" altLang="en-US" sz="2000" dirty="0" smtClean="0">
                <a:solidFill>
                  <a:schemeClr val="tx1"/>
                </a:solidFill>
              </a:rPr>
              <a:t> - Teenager</a:t>
            </a:r>
          </a:p>
        </p:txBody>
      </p:sp>
      <p:sp>
        <p:nvSpPr>
          <p:cNvPr id="24579" name="Content Placeholder 2"/>
          <p:cNvSpPr>
            <a:spLocks noGrp="1"/>
          </p:cNvSpPr>
          <p:nvPr>
            <p:ph idx="1"/>
          </p:nvPr>
        </p:nvSpPr>
        <p:spPr>
          <a:xfrm>
            <a:off x="301752" y="1527048"/>
            <a:ext cx="8503920" cy="5142312"/>
          </a:xfrm>
        </p:spPr>
        <p:txBody>
          <a:bodyPr>
            <a:normAutofit fontScale="92500" lnSpcReduction="20000"/>
          </a:bodyPr>
          <a:lstStyle/>
          <a:p>
            <a:pPr eaLnBrk="1" hangingPunct="1">
              <a:buFontTx/>
              <a:buNone/>
            </a:pPr>
            <a:endParaRPr lang="en-GB" altLang="en-US" sz="2000" dirty="0" smtClean="0"/>
          </a:p>
          <a:p>
            <a:pPr eaLnBrk="1" hangingPunct="1">
              <a:buFontTx/>
              <a:buNone/>
            </a:pPr>
            <a:r>
              <a:rPr lang="en-GB" altLang="en-US" sz="2000" b="1" dirty="0" smtClean="0">
                <a:solidFill>
                  <a:srgbClr val="FF0000"/>
                </a:solidFill>
              </a:rPr>
              <a:t>THE FACTS</a:t>
            </a:r>
          </a:p>
          <a:p>
            <a:pPr eaLnBrk="1" hangingPunct="1">
              <a:buFontTx/>
              <a:buNone/>
            </a:pPr>
            <a:r>
              <a:rPr lang="en-GB" altLang="en-US" sz="2000" dirty="0" smtClean="0"/>
              <a:t>	Every day, 4,000 teens under the age of 18 try to smoke their first cigarette. Sadly, more than 2,000 of them become regular smokers. It seems even more shocking that a third of them smoked their first cigarette by the age of 14. In order to strengthen their marketing to younger people, tobacco companies have even planned to target ice cream trucks to sell their products! </a:t>
            </a:r>
          </a:p>
          <a:p>
            <a:pPr eaLnBrk="1" hangingPunct="1">
              <a:buFontTx/>
              <a:buNone/>
            </a:pPr>
            <a:r>
              <a:rPr lang="en-GB" altLang="en-US" sz="2000" dirty="0"/>
              <a:t>	</a:t>
            </a:r>
            <a:r>
              <a:rPr lang="en-GB" altLang="en-US" sz="2000" dirty="0" smtClean="0"/>
              <a:t>				</a:t>
            </a:r>
          </a:p>
          <a:p>
            <a:pPr eaLnBrk="1" hangingPunct="1">
              <a:buFontTx/>
              <a:buNone/>
            </a:pPr>
            <a:r>
              <a:rPr lang="en-GB" altLang="en-US" sz="2000" b="1" dirty="0" smtClean="0">
                <a:solidFill>
                  <a:srgbClr val="FF0000"/>
                </a:solidFill>
              </a:rPr>
              <a:t>					KILL</a:t>
            </a:r>
            <a:r>
              <a:rPr lang="en-GB" altLang="en-US" sz="2000" dirty="0" smtClean="0"/>
              <a:t/>
            </a:r>
            <a:br>
              <a:rPr lang="en-GB" altLang="en-US" sz="2000" dirty="0" smtClean="0"/>
            </a:br>
            <a:r>
              <a:rPr lang="en-GB" altLang="en-US" sz="2000" dirty="0" smtClean="0"/>
              <a:t/>
            </a:r>
            <a:br>
              <a:rPr lang="en-GB" altLang="en-US" sz="2000" dirty="0" smtClean="0"/>
            </a:br>
            <a:r>
              <a:rPr lang="en-GB" altLang="en-US" sz="2000" dirty="0" smtClean="0"/>
              <a:t>Shockingly, the tobacco companies don't seem to care about how many they kill or who they kill. As long as they make heaps of profit they will target as many teens as they can. Clearly, </a:t>
            </a:r>
            <a:r>
              <a:rPr lang="en-GB" altLang="en-US" sz="2000" dirty="0"/>
              <a:t>i</a:t>
            </a:r>
            <a:r>
              <a:rPr lang="en-GB" altLang="en-US" sz="2000" dirty="0" smtClean="0"/>
              <a:t>t's up to us to stand up against them and to think for ourselves! Do we want to be victims of the tobacco companies plans to make more money or do we want to </a:t>
            </a:r>
            <a:r>
              <a:rPr lang="en-GB" altLang="en-US" sz="2000" smtClean="0"/>
              <a:t>fight back?</a:t>
            </a:r>
            <a:r>
              <a:rPr lang="en-GB" altLang="en-US" dirty="0" smtClean="0"/>
              <a:t/>
            </a:r>
            <a:br>
              <a:rPr lang="en-GB" altLang="en-US" dirty="0" smtClean="0"/>
            </a:br>
            <a:r>
              <a:rPr lang="en-GB" altLang="en-US" dirty="0" smtClean="0"/>
              <a:t/>
            </a:r>
            <a:br>
              <a:rPr lang="en-GB" altLang="en-US" dirty="0" smtClean="0"/>
            </a:br>
            <a:endParaRPr lang="en-GB" altLang="en-US" dirty="0" smtClean="0"/>
          </a:p>
        </p:txBody>
      </p:sp>
    </p:spTree>
    <p:extLst>
      <p:ext uri="{BB962C8B-B14F-4D97-AF65-F5344CB8AC3E}">
        <p14:creationId xmlns:p14="http://schemas.microsoft.com/office/powerpoint/2010/main" val="3930275745"/>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81</TotalTime>
  <Words>427</Words>
  <Application>Microsoft Office PowerPoint</Application>
  <PresentationFormat>On-screen Show (4:3)</PresentationFormat>
  <Paragraphs>69</Paragraphs>
  <Slides>6</Slides>
  <Notes>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Calibri</vt:lpstr>
      <vt:lpstr>Comic Sans MS</vt:lpstr>
      <vt:lpstr>Georgia</vt:lpstr>
      <vt:lpstr>Wingdings</vt:lpstr>
      <vt:lpstr>Wingdings 2</vt:lpstr>
      <vt:lpstr>Civic</vt:lpstr>
      <vt:lpstr>Top Tips on Writing an Article</vt:lpstr>
      <vt:lpstr>    </vt:lpstr>
      <vt:lpstr>PowerPoint Presentation</vt:lpstr>
      <vt:lpstr>Other useful tips</vt:lpstr>
      <vt:lpstr>A FOREST DRIP  You can still use some of these techniques</vt:lpstr>
      <vt:lpstr>Example          Teen Smoking – Give it up!   By Joe Bloggs - Teenager</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Top Tips on Writing an Article</dc:title>
  <dc:creator>Mrs. C. Lane</dc:creator>
  <cp:lastModifiedBy>Mrs. C. Lane</cp:lastModifiedBy>
  <cp:revision>6</cp:revision>
  <dcterms:created xsi:type="dcterms:W3CDTF">2014-08-29T11:54:55Z</dcterms:created>
  <dcterms:modified xsi:type="dcterms:W3CDTF">2014-09-01T08:51:37Z</dcterms:modified>
</cp:coreProperties>
</file>